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119.xml" ContentType="application/vnd.openxmlformats-officedocument.presentationml.slide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7"/>
  </p:notesMasterIdLst>
  <p:handoutMasterIdLst>
    <p:handoutMasterId r:id="rId128"/>
  </p:handout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98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397" r:id="rId126"/>
  </p:sldIdLst>
  <p:sldSz cx="9144000" cy="6858000" type="screen4x3"/>
  <p:notesSz cx="6858000" cy="9144000"/>
  <p:defaultTextStyle>
    <a:defPPr>
      <a:defRPr lang="en-CA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21" autoAdjust="0"/>
  </p:normalViewPr>
  <p:slideViewPr>
    <p:cSldViewPr snapToGrid="0" snapToObjects="1">
      <p:cViewPr varScale="1">
        <p:scale>
          <a:sx n="77" d="100"/>
          <a:sy n="77" d="100"/>
        </p:scale>
        <p:origin x="-84" y="-3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-2418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6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5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0BA4-B84C-48F0-A6D8-3FE89682DDA7}" type="datetimeFigureOut">
              <a:rPr lang="en-CA" smtClean="0"/>
              <a:pPr/>
              <a:t>04/07/2012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C00FD-E510-4D85-A47B-650E91115B4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93415-B90A-4DEA-A858-08E608BCCF4F}" type="datetimeFigureOut">
              <a:rPr lang="en-CA" smtClean="0"/>
              <a:pPr/>
              <a:t>04/07/2012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20D4D-5654-485F-83FB-A84849974609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8176B8-5DE8-4BC5-BD3B-4134A41596C6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768BCE-1656-43EA-8DED-55FFCD61542B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2BAFC16-7662-45E6-8720-54C125567C93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0CAD5F-B5BC-40C3-AB8A-A5328B58CA00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BECAB0-06E5-4073-A972-3E396689F337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53D7B8-E1BD-409F-B8C2-AAC0CB7E4F6B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BC2C24-2E8C-4B0E-BB4E-5071E2B8AE59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484284-AB2A-494B-9A33-473A1DCD1857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2653E3-D1F9-45D4-BA82-DED40E5845A1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B01875-C0A5-4611-99BA-AC36B0AD02CC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829E3E-42A0-431D-9FE9-672CFB589DA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3F2B-076A-42E7-8F5C-C4E904ED130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1ABBB4-90F1-456E-A651-6C36EC581548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E44BB0-AAF4-49CD-88C1-3AFE8B25EE49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1EE069-2E1C-4E6D-ADE3-5487A5C7CFE7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351BF9-D959-4C6F-B345-8DC49CE235CA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ABAD18-F551-4D70-AC22-C67B252EADDF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917996-560B-4548-9A4E-ABF415D5BE4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917996-560B-4548-9A4E-ABF415D5BE4A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2DFED8-83DD-4ECB-86FC-14CA627F19C9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CA9759-AEA3-4097-B9CB-C0586C95418C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6C1967-FE78-4DD2-B756-B56DCD0E5389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6EB438-3E7A-4EB1-BC10-694E18A4DD14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E068AC-6638-4E1F-8C37-8A2104CB7E7E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77222D-06BB-4C10-8EE7-B7D624A7CA09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4D9FD-DC0C-45BB-8D71-7859B31639D1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4BF9AE-8623-4522-8730-E48E79335E73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1AAF50-B393-43CD-9A9C-1D2E0E0F8671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D9BC0-566F-4008-B11D-36DE9A469CE5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9EB364-02C3-4332-B6FA-2E028171C52C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11BF9A-4643-41A0-94D9-65A8968B94E2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A9BE99-E714-474D-894B-549C8DB3853C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D1F029-DB4F-4316-91BB-9330E05E9A9D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5980F9-3B0A-4B63-900F-5182E8D2D469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179CC7-0872-4B71-867B-39B7F1B838DA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CF4841-3B62-42C1-BD06-CF562D0E54AE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C5ACB0F-6AFD-4178-B531-F021085A27E0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D6A9C5-2D43-4BF7-8270-BDF319C9F837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84FF6A4-52F5-4E3B-992F-C8E63013D9FC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57E95A-44D3-479D-85EE-D4287BD40932}" type="slidenum">
              <a:rPr lang="en-CA" smtClean="0"/>
              <a:pPr>
                <a:defRPr/>
              </a:pPr>
              <a:t>124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59C80D-772F-4792-B418-3F8033681909}" type="slidenum">
              <a:rPr lang="en-CA" smtClean="0"/>
              <a:pPr>
                <a:defRPr/>
              </a:pPr>
              <a:t>125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F5CD76-4E39-4C65-84A7-68F920A390C9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0A7DA6-6EE7-40C6-B8F9-87D3082DC3C3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1346EB-C9BE-4851-96DD-3D47CB56A27C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4B8D18-F468-4927-94F8-9EA769901ACC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3AB8F0-4656-4F69-B35D-9FACB1F02EC4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70" y="2023872"/>
            <a:ext cx="7211568" cy="13291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7472" y="4401312"/>
            <a:ext cx="4246810" cy="116752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050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64125" y="5961524"/>
            <a:ext cx="679069" cy="329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CA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0361"/>
            <a:ext cx="2133600" cy="24606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58188" y="446469"/>
            <a:ext cx="7858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9DB00347-C159-474C-B961-9625E0FB8F9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67456" y="189294"/>
            <a:ext cx="4267264" cy="25717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png"/><Relationship Id="rId4" Type="http://schemas.openxmlformats.org/officeDocument/2006/relationships/oleObject" Target="../embeddings/oleObject1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7.png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oleObject" Target="../embeddings/oleObject22.bin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7.png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oleObject" Target="../embeddings/oleObject29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oleObject" Target="../embeddings/oleObject32.bin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53.png"/><Relationship Id="rId4" Type="http://schemas.openxmlformats.org/officeDocument/2006/relationships/image" Target="../media/image60.png"/><Relationship Id="rId9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3" Type="http://schemas.openxmlformats.org/officeDocument/2006/relationships/image" Target="../media/image60.png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oleObject" Target="../embeddings/oleObject43.bin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oleObject" Target="../embeddings/oleObject44.bin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46.bin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60.png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47.bin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60.png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50.bin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image" Target="../media/image60.png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61.png"/><Relationship Id="rId5" Type="http://schemas.openxmlformats.org/officeDocument/2006/relationships/oleObject" Target="../embeddings/oleObject52.bin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oleObject" Target="../embeddings/oleObject59.bin"/><Relationship Id="rId4" Type="http://schemas.openxmlformats.org/officeDocument/2006/relationships/image" Target="../media/image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4816" y="2160104"/>
            <a:ext cx="7211568" cy="1329137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Laplace’s Equation in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2 and 3 Dimensions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8104" y="4632960"/>
            <a:ext cx="3696050" cy="985962"/>
          </a:xfrm>
        </p:spPr>
        <p:txBody>
          <a:bodyPr/>
          <a:lstStyle/>
          <a:p>
            <a:pPr>
              <a:defRPr/>
            </a:pPr>
            <a:r>
              <a:rPr lang="en-US" sz="1400" b="1" kern="0" dirty="0" smtClean="0">
                <a:latin typeface="Arial" pitchFamily="34" charset="0"/>
                <a:cs typeface="Arial" pitchFamily="34" charset="0"/>
              </a:rPr>
              <a:t>Douglas Wilhelm Harder, </a:t>
            </a:r>
            <a:r>
              <a:rPr lang="en-US" sz="1400" b="1" kern="0" dirty="0" err="1" smtClean="0">
                <a:latin typeface="Arial" pitchFamily="34" charset="0"/>
                <a:cs typeface="Arial" pitchFamily="34" charset="0"/>
              </a:rPr>
              <a:t>M.Math</a:t>
            </a:r>
            <a:r>
              <a:rPr lang="en-US" sz="1400" b="1" kern="0" dirty="0" smtClean="0">
                <a:latin typeface="Arial" pitchFamily="34" charset="0"/>
                <a:cs typeface="Arial" pitchFamily="34" charset="0"/>
              </a:rPr>
              <a:t>. LEL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Department of Electrical and Computer Engineering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University of Waterloo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Waterloo, Ontario, Canada</a:t>
            </a:r>
          </a:p>
          <a:p>
            <a:pPr>
              <a:defRPr/>
            </a:pPr>
            <a:endParaRPr lang="en-US" sz="1200" kern="0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ece.uwaterloo.ca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dwharder@alumni.uwaterloo.ca</a:t>
            </a:r>
          </a:p>
          <a:p>
            <a:pPr>
              <a:defRPr/>
            </a:pPr>
            <a:endParaRPr lang="en-CA" sz="1000" dirty="0" smtClean="0"/>
          </a:p>
          <a:p>
            <a:pPr>
              <a:defRPr/>
            </a:pPr>
            <a:r>
              <a:rPr lang="en-CA" sz="1000" dirty="0" smtClean="0"/>
              <a:t>© 2012 by Douglas Wilhelm Harder.  Some rights reserved.</a:t>
            </a:r>
            <a:endParaRPr lang="en-US" sz="1000" kern="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 If we are dealing with a thermal energy, the thermal energy at any point will be the average of the thermal energy around it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We do not expect, in the steady state, the temperature at one point to be higher or lower than all the points in the immediate neighbourhood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445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&gt;&gt; c = w_to_u(:, </a:t>
            </a:r>
            <a:r>
              <a:rPr lang="en-CA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2</a:t>
            </a:r>
            <a:endParaRPr lang="pl-PL" sz="120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	The second point is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–∞</a:t>
            </a: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:  update </a:t>
            </a:r>
            <a:r>
              <a:rPr lang="en-CA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pl-PL" b="1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&gt;&gt; p = c + [ 1  0]';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p =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3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&gt;&gt; u_to_w(p(1), p(2))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  4 </a:t>
            </a:r>
          </a:p>
        </p:txBody>
      </p:sp>
      <p:sp>
        <p:nvSpPr>
          <p:cNvPr id="104452" name="TextBox 5"/>
          <p:cNvSpPr txBox="1">
            <a:spLocks noChangeArrowheads="1"/>
          </p:cNvSpPr>
          <p:nvPr/>
        </p:nvSpPr>
        <p:spPr bwMode="auto">
          <a:xfrm>
            <a:off x="6084888" y="5084763"/>
            <a:ext cx="27320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0     1     2     3     0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</a:t>
            </a:r>
            <a:r>
              <a:rPr lang="pl-PL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0     5     0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4453" name="TextBox 6"/>
          <p:cNvSpPr txBox="1">
            <a:spLocks noChangeArrowheads="1"/>
          </p:cNvSpPr>
          <p:nvPr/>
        </p:nvSpPr>
        <p:spPr bwMode="auto">
          <a:xfrm>
            <a:off x="250825" y="4652963"/>
            <a:ext cx="27336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  0     0     </a:t>
            </a:r>
            <a:r>
              <a:rPr lang="en-CA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4454" name="TextBox 7"/>
          <p:cNvSpPr txBox="1">
            <a:spLocks noChangeArrowheads="1"/>
          </p:cNvSpPr>
          <p:nvPr/>
        </p:nvSpPr>
        <p:spPr bwMode="auto">
          <a:xfrm>
            <a:off x="3517900" y="4652963"/>
            <a:ext cx="693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4455" name="TextBox 8"/>
          <p:cNvSpPr txBox="1">
            <a:spLocks noChangeArrowheads="1"/>
          </p:cNvSpPr>
          <p:nvPr/>
        </p:nvSpPr>
        <p:spPr bwMode="auto">
          <a:xfrm>
            <a:off x="6084888" y="3719513"/>
            <a:ext cx="24780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104456" name="TextBox 4"/>
          <p:cNvSpPr txBox="1">
            <a:spLocks noChangeArrowheads="1"/>
          </p:cNvSpPr>
          <p:nvPr/>
        </p:nvSpPr>
        <p:spPr bwMode="auto">
          <a:xfrm>
            <a:off x="6084888" y="2125663"/>
            <a:ext cx="28178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5     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5     5     5</a:t>
            </a:r>
          </a:p>
          <a:p>
            <a:r>
              <a:rPr lang="pl-PL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9</a:t>
            </a:r>
            <a:r>
              <a:rPr lang="en-CA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100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547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&gt;&gt; c = w_to_u(:, </a:t>
            </a:r>
            <a:r>
              <a:rPr lang="en-CA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2</a:t>
            </a:r>
            <a:endParaRPr lang="pl-PL" sz="120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	The third point is </a:t>
            </a:r>
            <a:r>
              <a:rPr lang="en-CA" b="1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NaN</a:t>
            </a: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:  do nothing...</a:t>
            </a:r>
            <a:endParaRPr lang="pl-PL" b="1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&gt;&gt; p = c + [ 0 -1]';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 =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1</a:t>
            </a:r>
          </a:p>
        </p:txBody>
      </p:sp>
      <p:sp>
        <p:nvSpPr>
          <p:cNvPr id="105476" name="TextBox 5"/>
          <p:cNvSpPr txBox="1">
            <a:spLocks noChangeArrowheads="1"/>
          </p:cNvSpPr>
          <p:nvPr/>
        </p:nvSpPr>
        <p:spPr bwMode="auto">
          <a:xfrm>
            <a:off x="6084888" y="5084763"/>
            <a:ext cx="27320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0     1     2     3     0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0     4     0     5     0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5477" name="TextBox 6"/>
          <p:cNvSpPr txBox="1">
            <a:spLocks noChangeArrowheads="1"/>
          </p:cNvSpPr>
          <p:nvPr/>
        </p:nvSpPr>
        <p:spPr bwMode="auto">
          <a:xfrm>
            <a:off x="250825" y="4652963"/>
            <a:ext cx="28178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-2     0     0     1     0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5478" name="TextBox 7"/>
          <p:cNvSpPr txBox="1">
            <a:spLocks noChangeArrowheads="1"/>
          </p:cNvSpPr>
          <p:nvPr/>
        </p:nvSpPr>
        <p:spPr bwMode="auto">
          <a:xfrm>
            <a:off x="3517900" y="4652963"/>
            <a:ext cx="693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5479" name="TextBox 8"/>
          <p:cNvSpPr txBox="1">
            <a:spLocks noChangeArrowheads="1"/>
          </p:cNvSpPr>
          <p:nvPr/>
        </p:nvSpPr>
        <p:spPr bwMode="auto">
          <a:xfrm>
            <a:off x="6084888" y="3719513"/>
            <a:ext cx="24780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105480" name="TextBox 4"/>
          <p:cNvSpPr txBox="1">
            <a:spLocks noChangeArrowheads="1"/>
          </p:cNvSpPr>
          <p:nvPr/>
        </p:nvSpPr>
        <p:spPr bwMode="auto">
          <a:xfrm>
            <a:off x="6084888" y="2125663"/>
            <a:ext cx="28178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5     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5     5     5</a:t>
            </a:r>
          </a:p>
          <a:p>
            <a:r>
              <a:rPr lang="pl-PL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9</a:t>
            </a:r>
            <a:r>
              <a:rPr lang="en-CA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101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649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&gt;&gt; c = w_to_u(:, </a:t>
            </a:r>
            <a:r>
              <a:rPr lang="en-CA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2</a:t>
            </a:r>
            <a:endParaRPr lang="pl-PL" sz="120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	The fourth point is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–∞</a:t>
            </a: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:  update </a:t>
            </a:r>
            <a:r>
              <a:rPr lang="en-CA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endParaRPr lang="pl-PL" b="1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&gt;&gt; p = c + [ 0  1]';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 =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3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&gt;&gt; u_to_w(p(1), p(2))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  2 </a:t>
            </a:r>
          </a:p>
        </p:txBody>
      </p:sp>
      <p:sp>
        <p:nvSpPr>
          <p:cNvPr id="106500" name="TextBox 5"/>
          <p:cNvSpPr txBox="1">
            <a:spLocks noChangeArrowheads="1"/>
          </p:cNvSpPr>
          <p:nvPr/>
        </p:nvSpPr>
        <p:spPr bwMode="auto">
          <a:xfrm>
            <a:off x="6084888" y="5084763"/>
            <a:ext cx="27320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0     1     </a:t>
            </a:r>
            <a:r>
              <a:rPr lang="pl-PL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3     0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0     4     0     5     0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6501" name="TextBox 6"/>
          <p:cNvSpPr txBox="1">
            <a:spLocks noChangeArrowheads="1"/>
          </p:cNvSpPr>
          <p:nvPr/>
        </p:nvSpPr>
        <p:spPr bwMode="auto">
          <a:xfrm>
            <a:off x="250825" y="4652963"/>
            <a:ext cx="28178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  0     1     0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6502" name="TextBox 7"/>
          <p:cNvSpPr txBox="1">
            <a:spLocks noChangeArrowheads="1"/>
          </p:cNvSpPr>
          <p:nvPr/>
        </p:nvSpPr>
        <p:spPr bwMode="auto">
          <a:xfrm>
            <a:off x="3517900" y="4652963"/>
            <a:ext cx="693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6503" name="TextBox 8"/>
          <p:cNvSpPr txBox="1">
            <a:spLocks noChangeArrowheads="1"/>
          </p:cNvSpPr>
          <p:nvPr/>
        </p:nvSpPr>
        <p:spPr bwMode="auto">
          <a:xfrm>
            <a:off x="6084888" y="3719513"/>
            <a:ext cx="24780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106504" name="TextBox 4"/>
          <p:cNvSpPr txBox="1">
            <a:spLocks noChangeArrowheads="1"/>
          </p:cNvSpPr>
          <p:nvPr/>
        </p:nvSpPr>
        <p:spPr bwMode="auto">
          <a:xfrm>
            <a:off x="6084888" y="2125663"/>
            <a:ext cx="28178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5     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5     5     5</a:t>
            </a:r>
          </a:p>
          <a:p>
            <a:r>
              <a:rPr lang="pl-PL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9</a:t>
            </a:r>
            <a:r>
              <a:rPr lang="en-CA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102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752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Performing this on all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CA" smtClean="0">
                <a:latin typeface="Arial" charset="0"/>
                <a:cs typeface="Arial" charset="0"/>
              </a:rPr>
              <a:t> unknown entries, we have the matrix </a:t>
            </a:r>
            <a:r>
              <a:rPr lang="en-CA" b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CA" smtClean="0">
                <a:latin typeface="Arial" charset="0"/>
                <a:cs typeface="Arial" charset="0"/>
              </a:rPr>
              <a:t> and the vector </a:t>
            </a:r>
            <a:r>
              <a:rPr lang="en-CA" b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  <a:endParaRPr lang="en-CA" sz="1200" b="1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7524" name="TextBox 6"/>
          <p:cNvSpPr txBox="1">
            <a:spLocks noChangeArrowheads="1"/>
          </p:cNvSpPr>
          <p:nvPr/>
        </p:nvSpPr>
        <p:spPr bwMode="auto">
          <a:xfrm>
            <a:off x="4500563" y="2349500"/>
            <a:ext cx="2732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-3     1     0     1     0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-4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    -4    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-3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0     0     1     0    -4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7525" name="TextBox 7"/>
          <p:cNvSpPr txBox="1">
            <a:spLocks noChangeArrowheads="1"/>
          </p:cNvSpPr>
          <p:nvPr/>
        </p:nvSpPr>
        <p:spPr bwMode="auto">
          <a:xfrm>
            <a:off x="7766050" y="2349500"/>
            <a:ext cx="693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-14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-6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-11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7526" name="TextBox 4"/>
          <p:cNvSpPr txBox="1">
            <a:spLocks noChangeArrowheads="1"/>
          </p:cNvSpPr>
          <p:nvPr/>
        </p:nvSpPr>
        <p:spPr bwMode="auto">
          <a:xfrm>
            <a:off x="971550" y="2341563"/>
            <a:ext cx="281781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5     5     5     5     5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-Inf  -Inf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9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854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Solving the system </a:t>
            </a:r>
            <a:r>
              <a:rPr lang="en-CA" b="1" smtClean="0">
                <a:latin typeface="Times New Roman" pitchFamily="18" charset="0"/>
                <a:cs typeface="Times New Roman" pitchFamily="18" charset="0"/>
              </a:rPr>
              <a:t>Mu = b </a:t>
            </a:r>
            <a:r>
              <a:rPr lang="en-CA" smtClean="0">
                <a:latin typeface="Arial" charset="0"/>
                <a:cs typeface="Arial" charset="0"/>
              </a:rPr>
              <a:t>yields</a:t>
            </a:r>
            <a:endParaRPr lang="en-CA" sz="1200" b="1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548" name="TextBox 8"/>
          <p:cNvSpPr txBox="1">
            <a:spLocks noChangeArrowheads="1"/>
          </p:cNvSpPr>
          <p:nvPr/>
        </p:nvSpPr>
        <p:spPr bwMode="auto">
          <a:xfrm>
            <a:off x="1042988" y="3716338"/>
            <a:ext cx="1204912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&gt;&gt; u = M \ b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5.2978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5.7940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3.8784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5.0993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3.7196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549" name="TextBox 4"/>
          <p:cNvSpPr txBox="1">
            <a:spLocks noChangeArrowheads="1"/>
          </p:cNvSpPr>
          <p:nvPr/>
        </p:nvSpPr>
        <p:spPr bwMode="auto">
          <a:xfrm>
            <a:off x="971550" y="2341563"/>
            <a:ext cx="281781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5     5     5     5     5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-Inf  -Inf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9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08550" name="TextBox 6"/>
          <p:cNvSpPr txBox="1">
            <a:spLocks noChangeArrowheads="1"/>
          </p:cNvSpPr>
          <p:nvPr/>
        </p:nvSpPr>
        <p:spPr bwMode="auto">
          <a:xfrm>
            <a:off x="4500563" y="2349500"/>
            <a:ext cx="2732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-3     1     0     1     0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-4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    -4    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-3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0     0     1     0    -4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8551" name="TextBox 7"/>
          <p:cNvSpPr txBox="1">
            <a:spLocks noChangeArrowheads="1"/>
          </p:cNvSpPr>
          <p:nvPr/>
        </p:nvSpPr>
        <p:spPr bwMode="auto">
          <a:xfrm>
            <a:off x="7766050" y="2349500"/>
            <a:ext cx="693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-14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-6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-11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104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957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Step 5 </a:t>
            </a:r>
            <a:r>
              <a:rPr lang="en-CA" dirty="0" smtClean="0">
                <a:latin typeface="Arial" charset="0"/>
                <a:cs typeface="Arial" charset="0"/>
              </a:rPr>
              <a:t>has us substitute </a:t>
            </a:r>
            <a:r>
              <a:rPr lang="en-CA" dirty="0" smtClean="0">
                <a:latin typeface="Arial" charset="0"/>
                <a:cs typeface="Arial" charset="0"/>
              </a:rPr>
              <a:t>these values back into </a:t>
            </a:r>
            <a:r>
              <a:rPr lang="en-CA" b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 dirty="0" err="1" smtClean="0"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  <a:endParaRPr lang="en-CA" sz="1200" b="1" dirty="0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572" name="TextBox 8"/>
          <p:cNvSpPr txBox="1">
            <a:spLocks noChangeArrowheads="1"/>
          </p:cNvSpPr>
          <p:nvPr/>
        </p:nvSpPr>
        <p:spPr bwMode="auto">
          <a:xfrm>
            <a:off x="3354388" y="3789363"/>
            <a:ext cx="45180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U_out =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5.0000    5.0000    5.0000    5.0000    5.0000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NaN       </a:t>
            </a:r>
            <a:r>
              <a:rPr lang="en-CA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5.2978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5.7940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3.8784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1.0000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NaN       </a:t>
            </a:r>
            <a:r>
              <a:rPr lang="en-CA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5.0993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9.0000   </a:t>
            </a:r>
            <a:r>
              <a:rPr lang="en-CA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3.7196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 1.0000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1.0000    1.0000    1.0000    1.0000    1.0000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573" name="TextBox 11"/>
          <p:cNvSpPr txBox="1">
            <a:spLocks noChangeArrowheads="1"/>
          </p:cNvSpPr>
          <p:nvPr/>
        </p:nvSpPr>
        <p:spPr bwMode="auto">
          <a:xfrm>
            <a:off x="3779838" y="5229225"/>
            <a:ext cx="24780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...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endParaRPr lang="en-CA" sz="1200" b="1">
              <a:latin typeface="Consolas" pitchFamily="49" charset="0"/>
              <a:cs typeface="Consolas" pitchFamily="49" charset="0"/>
            </a:endParaRP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09574" name="TextBox 8"/>
          <p:cNvSpPr txBox="1">
            <a:spLocks noChangeArrowheads="1"/>
          </p:cNvSpPr>
          <p:nvPr/>
        </p:nvSpPr>
        <p:spPr bwMode="auto">
          <a:xfrm>
            <a:off x="1042988" y="3716338"/>
            <a:ext cx="1204912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&gt;&gt; u = M \ b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5.2978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5.7940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3.8784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5.0993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3.7196</a:t>
            </a:r>
            <a:endParaRPr lang="pl-PL" sz="1200" b="1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575" name="TextBox 4"/>
          <p:cNvSpPr txBox="1">
            <a:spLocks noChangeArrowheads="1"/>
          </p:cNvSpPr>
          <p:nvPr/>
        </p:nvSpPr>
        <p:spPr bwMode="auto">
          <a:xfrm>
            <a:off x="971550" y="2341563"/>
            <a:ext cx="281781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5     5     5     5     5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-Inf  -Inf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9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09576" name="TextBox 6"/>
          <p:cNvSpPr txBox="1">
            <a:spLocks noChangeArrowheads="1"/>
          </p:cNvSpPr>
          <p:nvPr/>
        </p:nvSpPr>
        <p:spPr bwMode="auto">
          <a:xfrm>
            <a:off x="4500563" y="2349500"/>
            <a:ext cx="2732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-3     1     0     1     0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-4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    -4    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-3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0     0     1     0    -4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9577" name="TextBox 7"/>
          <p:cNvSpPr txBox="1">
            <a:spLocks noChangeArrowheads="1"/>
          </p:cNvSpPr>
          <p:nvPr/>
        </p:nvSpPr>
        <p:spPr bwMode="auto">
          <a:xfrm>
            <a:off x="7766050" y="2349500"/>
            <a:ext cx="693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-14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-6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-11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105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1059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will leave the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en-CA" smtClean="0">
                <a:latin typeface="Arial" charset="0"/>
                <a:cs typeface="Arial" charset="0"/>
              </a:rPr>
              <a:t> unchanged in the solution matrix...</a:t>
            </a:r>
            <a:endParaRPr lang="en-CA" sz="1200" b="1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596" name="TextBox 8"/>
          <p:cNvSpPr txBox="1">
            <a:spLocks noChangeArrowheads="1"/>
          </p:cNvSpPr>
          <p:nvPr/>
        </p:nvSpPr>
        <p:spPr bwMode="auto">
          <a:xfrm>
            <a:off x="3354388" y="3789363"/>
            <a:ext cx="45180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U_out =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5.0000    5.0000    5.0000    5.0000    5.0000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NaN       </a:t>
            </a:r>
            <a:r>
              <a:rPr lang="en-CA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5.2978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5.7940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3.8784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1.0000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NaN       </a:t>
            </a:r>
            <a:r>
              <a:rPr lang="en-CA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5.0993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9.0000   </a:t>
            </a:r>
            <a:r>
              <a:rPr lang="en-CA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3.7196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 1.0000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1.0000    1.0000    1.0000    1.0000    1.0000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597" name="TextBox 11"/>
          <p:cNvSpPr txBox="1">
            <a:spLocks noChangeArrowheads="1"/>
          </p:cNvSpPr>
          <p:nvPr/>
        </p:nvSpPr>
        <p:spPr bwMode="auto">
          <a:xfrm>
            <a:off x="3779838" y="5229225"/>
            <a:ext cx="247808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...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endParaRPr lang="en-CA" sz="1200" b="1">
              <a:latin typeface="Consolas" pitchFamily="49" charset="0"/>
              <a:cs typeface="Consolas" pitchFamily="49" charset="0"/>
            </a:endParaRP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CA" sz="1200" b="1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...</a:t>
            </a:r>
          </a:p>
        </p:txBody>
      </p:sp>
      <p:sp>
        <p:nvSpPr>
          <p:cNvPr id="110598" name="TextBox 8"/>
          <p:cNvSpPr txBox="1">
            <a:spLocks noChangeArrowheads="1"/>
          </p:cNvSpPr>
          <p:nvPr/>
        </p:nvSpPr>
        <p:spPr bwMode="auto">
          <a:xfrm>
            <a:off x="1042988" y="3716338"/>
            <a:ext cx="1204912" cy="138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&gt;&gt; u = M \ b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5.2978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5.7940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3.8784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5.0993</a:t>
            </a:r>
          </a:p>
          <a:p>
            <a:r>
              <a:rPr lang="fr-FR" sz="1200">
                <a:latin typeface="Consolas" pitchFamily="49" charset="0"/>
                <a:cs typeface="Consolas" pitchFamily="49" charset="0"/>
              </a:rPr>
              <a:t>    </a:t>
            </a:r>
            <a:r>
              <a:rPr lang="fr-FR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3.7196</a:t>
            </a:r>
            <a:endParaRPr lang="pl-PL" sz="1200" b="1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599" name="TextBox 4"/>
          <p:cNvSpPr txBox="1">
            <a:spLocks noChangeArrowheads="1"/>
          </p:cNvSpPr>
          <p:nvPr/>
        </p:nvSpPr>
        <p:spPr bwMode="auto">
          <a:xfrm>
            <a:off x="971550" y="2341563"/>
            <a:ext cx="281781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5     5     5     5     5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-Inf  -Inf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9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10600" name="TextBox 6"/>
          <p:cNvSpPr txBox="1">
            <a:spLocks noChangeArrowheads="1"/>
          </p:cNvSpPr>
          <p:nvPr/>
        </p:nvSpPr>
        <p:spPr bwMode="auto">
          <a:xfrm>
            <a:off x="4500563" y="2349500"/>
            <a:ext cx="2732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-3     1     0     1     0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-4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    -4    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-3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0     0     1     0    -4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0601" name="TextBox 7"/>
          <p:cNvSpPr txBox="1">
            <a:spLocks noChangeArrowheads="1"/>
          </p:cNvSpPr>
          <p:nvPr/>
        </p:nvSpPr>
        <p:spPr bwMode="auto">
          <a:xfrm>
            <a:off x="7766050" y="2349500"/>
            <a:ext cx="693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-5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-14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-6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-11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775075" y="4178300"/>
            <a:ext cx="433388" cy="4127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106</a:t>
            </a:fld>
            <a:endParaRPr lang="en-CA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1161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Step 4 is to create and solve the system of linear equations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% Create the sparse system of linear equations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M = spalloc( m, m, 5*m );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b = zeros( m, 1 );</a:t>
            </a:r>
          </a:p>
          <a:p>
            <a:pPr lvl="2">
              <a:buFont typeface="Arial" charset="0"/>
              <a:buNone/>
            </a:pPr>
            <a:endParaRPr lang="en-CA" sz="12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for k = 1:m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   % Get the coordinates of the kth point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   % For each of the 4 (6 for 3D) adjacent points, determine if the point is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   % an insluated boundary point, a Dirichlet boundary point or an unknown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   % value and modify M as appropriate.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end</a:t>
            </a:r>
          </a:p>
          <a:p>
            <a:pPr lvl="2">
              <a:buFont typeface="Arial" charset="0"/>
              <a:buNone/>
            </a:pPr>
            <a:endParaRPr lang="en-CA" sz="12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w = M \ b;</a:t>
            </a:r>
            <a:endParaRPr lang="en-CA" sz="11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endParaRPr lang="en-CA" sz="11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100" smtClean="0">
                <a:latin typeface="Consolas" pitchFamily="49" charset="0"/>
                <a:cs typeface="Consolas" pitchFamily="49" charset="0"/>
              </a:rPr>
              <a:t>    for k = 1:m</a:t>
            </a:r>
          </a:p>
          <a:p>
            <a:pPr lvl="2">
              <a:buFont typeface="Arial" charset="0"/>
              <a:buNone/>
            </a:pPr>
            <a:r>
              <a:rPr lang="en-CA" sz="1100" smtClean="0">
                <a:latin typeface="Consolas" pitchFamily="49" charset="0"/>
                <a:cs typeface="Consolas" pitchFamily="49" charset="0"/>
              </a:rPr>
              <a:t>        % Copy the value from w into U_out</a:t>
            </a:r>
          </a:p>
          <a:p>
            <a:pPr lvl="2">
              <a:buFont typeface="Arial" charset="0"/>
              <a:buNone/>
            </a:pPr>
            <a:r>
              <a:rPr lang="en-CA" sz="1100" smtClean="0">
                <a:latin typeface="Consolas" pitchFamily="49" charset="0"/>
                <a:cs typeface="Consolas" pitchFamily="49" charset="0"/>
              </a:rPr>
              <a:t>    end</a:t>
            </a:r>
            <a:endParaRPr lang="en-CA" sz="12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Another Example</a:t>
            </a:r>
          </a:p>
        </p:txBody>
      </p:sp>
      <p:sp>
        <p:nvSpPr>
          <p:cNvPr id="1126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If you want to attempt to solve the first problem, use: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 = zeros( 6, 9 );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U5a( 1:3, 1:3 ) = 5;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U5a(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3:6,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8:9 ) = -5;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U5a( 2:3, 2:3 )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U5a( 3:4, 3:4 )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U5a( 4:5, 4:8 )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U5a_soln = laplace2d( U5a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mesh( U5a_soln' )</a:t>
            </a:r>
          </a:p>
          <a:p>
            <a:pPr lvl="2">
              <a:buFont typeface="Arial" charset="0"/>
              <a:buNone/>
            </a:pPr>
            <a:endParaRPr lang="en-CA" sz="120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2644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5788" y="2276475"/>
            <a:ext cx="3705225" cy="249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45" name="TextBox 6"/>
          <p:cNvSpPr txBox="1">
            <a:spLocks noChangeArrowheads="1"/>
          </p:cNvSpPr>
          <p:nvPr/>
        </p:nvSpPr>
        <p:spPr bwMode="auto">
          <a:xfrm>
            <a:off x="4719638" y="269716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3.78</a:t>
            </a:r>
          </a:p>
        </p:txBody>
      </p:sp>
      <p:sp>
        <p:nvSpPr>
          <p:cNvPr id="112646" name="TextBox 7"/>
          <p:cNvSpPr txBox="1">
            <a:spLocks noChangeArrowheads="1"/>
          </p:cNvSpPr>
          <p:nvPr/>
        </p:nvSpPr>
        <p:spPr bwMode="auto">
          <a:xfrm>
            <a:off x="4716463" y="3121025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112647" name="TextBox 8"/>
          <p:cNvSpPr txBox="1">
            <a:spLocks noChangeArrowheads="1"/>
          </p:cNvSpPr>
          <p:nvPr/>
        </p:nvSpPr>
        <p:spPr bwMode="auto">
          <a:xfrm>
            <a:off x="5116513" y="266541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112648" name="TextBox 9"/>
          <p:cNvSpPr txBox="1">
            <a:spLocks noChangeArrowheads="1"/>
          </p:cNvSpPr>
          <p:nvPr/>
        </p:nvSpPr>
        <p:spPr bwMode="auto">
          <a:xfrm>
            <a:off x="5121275" y="3105150"/>
            <a:ext cx="381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1.49</a:t>
            </a:r>
          </a:p>
        </p:txBody>
      </p:sp>
      <p:sp>
        <p:nvSpPr>
          <p:cNvPr id="112649" name="TextBox 11"/>
          <p:cNvSpPr txBox="1">
            <a:spLocks noChangeArrowheads="1"/>
          </p:cNvSpPr>
          <p:nvPr/>
        </p:nvSpPr>
        <p:spPr bwMode="auto">
          <a:xfrm>
            <a:off x="5116513" y="353536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112650" name="TextBox 14"/>
          <p:cNvSpPr txBox="1">
            <a:spLocks noChangeArrowheads="1"/>
          </p:cNvSpPr>
          <p:nvPr/>
        </p:nvSpPr>
        <p:spPr bwMode="auto">
          <a:xfrm>
            <a:off x="5537200" y="3106738"/>
            <a:ext cx="37941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112651" name="TextBox 15"/>
          <p:cNvSpPr txBox="1">
            <a:spLocks noChangeArrowheads="1"/>
          </p:cNvSpPr>
          <p:nvPr/>
        </p:nvSpPr>
        <p:spPr bwMode="auto">
          <a:xfrm>
            <a:off x="5532438" y="3536950"/>
            <a:ext cx="37941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0.18</a:t>
            </a:r>
          </a:p>
        </p:txBody>
      </p:sp>
      <p:sp>
        <p:nvSpPr>
          <p:cNvPr id="112652" name="TextBox 16"/>
          <p:cNvSpPr txBox="1">
            <a:spLocks noChangeArrowheads="1"/>
          </p:cNvSpPr>
          <p:nvPr/>
        </p:nvSpPr>
        <p:spPr bwMode="auto">
          <a:xfrm>
            <a:off x="5537200" y="3937000"/>
            <a:ext cx="37941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0.00</a:t>
            </a:r>
          </a:p>
        </p:txBody>
      </p:sp>
      <p:sp>
        <p:nvSpPr>
          <p:cNvPr id="112653" name="TextBox 19"/>
          <p:cNvSpPr txBox="1">
            <a:spLocks noChangeArrowheads="1"/>
          </p:cNvSpPr>
          <p:nvPr/>
        </p:nvSpPr>
        <p:spPr bwMode="auto">
          <a:xfrm>
            <a:off x="5867400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–0.13</a:t>
            </a:r>
          </a:p>
        </p:txBody>
      </p:sp>
      <p:sp>
        <p:nvSpPr>
          <p:cNvPr id="112654" name="TextBox 20"/>
          <p:cNvSpPr txBox="1">
            <a:spLocks noChangeArrowheads="1"/>
          </p:cNvSpPr>
          <p:nvPr/>
        </p:nvSpPr>
        <p:spPr bwMode="auto">
          <a:xfrm>
            <a:off x="5873750" y="3937000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–0.17</a:t>
            </a:r>
          </a:p>
        </p:txBody>
      </p:sp>
      <p:sp>
        <p:nvSpPr>
          <p:cNvPr id="112655" name="TextBox 23"/>
          <p:cNvSpPr txBox="1">
            <a:spLocks noChangeArrowheads="1"/>
          </p:cNvSpPr>
          <p:nvPr/>
        </p:nvSpPr>
        <p:spPr bwMode="auto">
          <a:xfrm>
            <a:off x="6251575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–0.52</a:t>
            </a:r>
          </a:p>
        </p:txBody>
      </p:sp>
      <p:sp>
        <p:nvSpPr>
          <p:cNvPr id="112656" name="TextBox 24"/>
          <p:cNvSpPr txBox="1">
            <a:spLocks noChangeArrowheads="1"/>
          </p:cNvSpPr>
          <p:nvPr/>
        </p:nvSpPr>
        <p:spPr bwMode="auto">
          <a:xfrm>
            <a:off x="6257925" y="3937000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–0.54</a:t>
            </a:r>
          </a:p>
        </p:txBody>
      </p:sp>
      <p:sp>
        <p:nvSpPr>
          <p:cNvPr id="112657" name="TextBox 27"/>
          <p:cNvSpPr txBox="1">
            <a:spLocks noChangeArrowheads="1"/>
          </p:cNvSpPr>
          <p:nvPr/>
        </p:nvSpPr>
        <p:spPr bwMode="auto">
          <a:xfrm>
            <a:off x="6667500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112658" name="TextBox 28"/>
          <p:cNvSpPr txBox="1">
            <a:spLocks noChangeArrowheads="1"/>
          </p:cNvSpPr>
          <p:nvPr/>
        </p:nvSpPr>
        <p:spPr bwMode="auto">
          <a:xfrm>
            <a:off x="6673850" y="3938588"/>
            <a:ext cx="447675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112659" name="TextBox 31"/>
          <p:cNvSpPr txBox="1">
            <a:spLocks noChangeArrowheads="1"/>
          </p:cNvSpPr>
          <p:nvPr/>
        </p:nvSpPr>
        <p:spPr bwMode="auto">
          <a:xfrm>
            <a:off x="7035800" y="3538538"/>
            <a:ext cx="44926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112660" name="TextBox 32"/>
          <p:cNvSpPr txBox="1">
            <a:spLocks noChangeArrowheads="1"/>
          </p:cNvSpPr>
          <p:nvPr/>
        </p:nvSpPr>
        <p:spPr bwMode="auto">
          <a:xfrm>
            <a:off x="7042150" y="3938588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pic>
        <p:nvPicPr>
          <p:cNvPr id="112661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61225" y="5013325"/>
            <a:ext cx="823913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108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  <p:pic>
        <p:nvPicPr>
          <p:cNvPr id="277508" name="Picture 4" descr="C:\Users\dwharder\Desktop\blasd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819" y="4151313"/>
            <a:ext cx="4145941" cy="26754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Another Example</a:t>
            </a:r>
          </a:p>
        </p:txBody>
      </p:sp>
      <p:sp>
        <p:nvSpPr>
          <p:cNvPr id="1136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If you want to attempt to solve the second problem, use: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*ones( 6, 9 );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U5b( 1:3, 1:3 ) = 5;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U5b( 3:6, 8:9 ) = -5;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U5b( 2:3, 2:3 )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U5b( 3:4, 3:4 )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U5b( 4:5, 4:8 ) = -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U5b_soln = laplace2d( U5b )</a:t>
            </a:r>
          </a:p>
          <a:p>
            <a:pPr lvl="2"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mesh( U5b_soln' )</a:t>
            </a:r>
          </a:p>
          <a:p>
            <a:pPr lvl="2">
              <a:buFont typeface="Arial" charset="0"/>
              <a:buNone/>
            </a:pPr>
            <a:endParaRPr lang="en-CA" sz="120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3668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5788" y="2276475"/>
            <a:ext cx="3705225" cy="249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5105400" y="4187825"/>
            <a:ext cx="287338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113670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61225" y="5013325"/>
            <a:ext cx="823913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1" name="TextBox 22"/>
          <p:cNvSpPr txBox="1">
            <a:spLocks noChangeArrowheads="1"/>
          </p:cNvSpPr>
          <p:nvPr/>
        </p:nvSpPr>
        <p:spPr bwMode="auto">
          <a:xfrm>
            <a:off x="7573963" y="5495925"/>
            <a:ext cx="1030287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23063" y="2574925"/>
            <a:ext cx="287337" cy="28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3673" name="TextBox 6"/>
          <p:cNvSpPr txBox="1">
            <a:spLocks noChangeArrowheads="1"/>
          </p:cNvSpPr>
          <p:nvPr/>
        </p:nvSpPr>
        <p:spPr bwMode="auto">
          <a:xfrm>
            <a:off x="4719638" y="269716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4.61</a:t>
            </a:r>
          </a:p>
        </p:txBody>
      </p:sp>
      <p:sp>
        <p:nvSpPr>
          <p:cNvPr id="113674" name="TextBox 7"/>
          <p:cNvSpPr txBox="1">
            <a:spLocks noChangeArrowheads="1"/>
          </p:cNvSpPr>
          <p:nvPr/>
        </p:nvSpPr>
        <p:spPr bwMode="auto">
          <a:xfrm>
            <a:off x="4716463" y="3121025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113675" name="TextBox 8"/>
          <p:cNvSpPr txBox="1">
            <a:spLocks noChangeArrowheads="1"/>
          </p:cNvSpPr>
          <p:nvPr/>
        </p:nvSpPr>
        <p:spPr bwMode="auto">
          <a:xfrm>
            <a:off x="5116513" y="266541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113676" name="TextBox 9"/>
          <p:cNvSpPr txBox="1">
            <a:spLocks noChangeArrowheads="1"/>
          </p:cNvSpPr>
          <p:nvPr/>
        </p:nvSpPr>
        <p:spPr bwMode="auto">
          <a:xfrm>
            <a:off x="5121275" y="3105150"/>
            <a:ext cx="3810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3.05</a:t>
            </a:r>
          </a:p>
        </p:txBody>
      </p:sp>
      <p:sp>
        <p:nvSpPr>
          <p:cNvPr id="113677" name="TextBox 11"/>
          <p:cNvSpPr txBox="1">
            <a:spLocks noChangeArrowheads="1"/>
          </p:cNvSpPr>
          <p:nvPr/>
        </p:nvSpPr>
        <p:spPr bwMode="auto">
          <a:xfrm>
            <a:off x="5116513" y="3535363"/>
            <a:ext cx="3794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113678" name="TextBox 14"/>
          <p:cNvSpPr txBox="1">
            <a:spLocks noChangeArrowheads="1"/>
          </p:cNvSpPr>
          <p:nvPr/>
        </p:nvSpPr>
        <p:spPr bwMode="auto">
          <a:xfrm>
            <a:off x="5537200" y="3106738"/>
            <a:ext cx="37941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113679" name="TextBox 15"/>
          <p:cNvSpPr txBox="1">
            <a:spLocks noChangeArrowheads="1"/>
          </p:cNvSpPr>
          <p:nvPr/>
        </p:nvSpPr>
        <p:spPr bwMode="auto">
          <a:xfrm>
            <a:off x="5532438" y="3536950"/>
            <a:ext cx="379412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0.70</a:t>
            </a:r>
          </a:p>
        </p:txBody>
      </p:sp>
      <p:sp>
        <p:nvSpPr>
          <p:cNvPr id="113680" name="TextBox 16"/>
          <p:cNvSpPr txBox="1">
            <a:spLocks noChangeArrowheads="1"/>
          </p:cNvSpPr>
          <p:nvPr/>
        </p:nvSpPr>
        <p:spPr bwMode="auto">
          <a:xfrm>
            <a:off x="5435600" y="3937000"/>
            <a:ext cx="48101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–0.15</a:t>
            </a:r>
          </a:p>
        </p:txBody>
      </p:sp>
      <p:sp>
        <p:nvSpPr>
          <p:cNvPr id="113681" name="TextBox 19"/>
          <p:cNvSpPr txBox="1">
            <a:spLocks noChangeArrowheads="1"/>
          </p:cNvSpPr>
          <p:nvPr/>
        </p:nvSpPr>
        <p:spPr bwMode="auto">
          <a:xfrm>
            <a:off x="5867400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–0.78</a:t>
            </a:r>
          </a:p>
        </p:txBody>
      </p:sp>
      <p:sp>
        <p:nvSpPr>
          <p:cNvPr id="113682" name="TextBox 20"/>
          <p:cNvSpPr txBox="1">
            <a:spLocks noChangeArrowheads="1"/>
          </p:cNvSpPr>
          <p:nvPr/>
        </p:nvSpPr>
        <p:spPr bwMode="auto">
          <a:xfrm>
            <a:off x="5873750" y="3937000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1.01</a:t>
            </a:r>
          </a:p>
        </p:txBody>
      </p:sp>
      <p:sp>
        <p:nvSpPr>
          <p:cNvPr id="113683" name="TextBox 23"/>
          <p:cNvSpPr txBox="1">
            <a:spLocks noChangeArrowheads="1"/>
          </p:cNvSpPr>
          <p:nvPr/>
        </p:nvSpPr>
        <p:spPr bwMode="auto">
          <a:xfrm>
            <a:off x="6251575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–2.04</a:t>
            </a:r>
          </a:p>
        </p:txBody>
      </p:sp>
      <p:sp>
        <p:nvSpPr>
          <p:cNvPr id="113684" name="TextBox 24"/>
          <p:cNvSpPr txBox="1">
            <a:spLocks noChangeArrowheads="1"/>
          </p:cNvSpPr>
          <p:nvPr/>
        </p:nvSpPr>
        <p:spPr bwMode="auto">
          <a:xfrm>
            <a:off x="6257925" y="3937000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–2.10</a:t>
            </a:r>
          </a:p>
        </p:txBody>
      </p:sp>
      <p:sp>
        <p:nvSpPr>
          <p:cNvPr id="113685" name="TextBox 27"/>
          <p:cNvSpPr txBox="1">
            <a:spLocks noChangeArrowheads="1"/>
          </p:cNvSpPr>
          <p:nvPr/>
        </p:nvSpPr>
        <p:spPr bwMode="auto">
          <a:xfrm>
            <a:off x="6667500" y="3536950"/>
            <a:ext cx="44926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–3.23</a:t>
            </a:r>
          </a:p>
        </p:txBody>
      </p:sp>
      <p:sp>
        <p:nvSpPr>
          <p:cNvPr id="113686" name="TextBox 28"/>
          <p:cNvSpPr txBox="1">
            <a:spLocks noChangeArrowheads="1"/>
          </p:cNvSpPr>
          <p:nvPr/>
        </p:nvSpPr>
        <p:spPr bwMode="auto">
          <a:xfrm>
            <a:off x="6673850" y="3938588"/>
            <a:ext cx="447675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3.25</a:t>
            </a:r>
          </a:p>
        </p:txBody>
      </p:sp>
      <p:sp>
        <p:nvSpPr>
          <p:cNvPr id="113687" name="TextBox 31"/>
          <p:cNvSpPr txBox="1">
            <a:spLocks noChangeArrowheads="1"/>
          </p:cNvSpPr>
          <p:nvPr/>
        </p:nvSpPr>
        <p:spPr bwMode="auto">
          <a:xfrm>
            <a:off x="7035800" y="3538538"/>
            <a:ext cx="44926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–4.41</a:t>
            </a:r>
          </a:p>
        </p:txBody>
      </p:sp>
      <p:sp>
        <p:nvSpPr>
          <p:cNvPr id="113688" name="TextBox 32"/>
          <p:cNvSpPr txBox="1">
            <a:spLocks noChangeArrowheads="1"/>
          </p:cNvSpPr>
          <p:nvPr/>
        </p:nvSpPr>
        <p:spPr bwMode="auto">
          <a:xfrm>
            <a:off x="7042150" y="3938588"/>
            <a:ext cx="4476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CA" sz="800">
                <a:latin typeface="Times New Roman" pitchFamily="18" charset="0"/>
                <a:cs typeface="Times New Roman" pitchFamily="18" charset="0"/>
              </a:rPr>
              <a:t>–4.42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109</a:t>
            </a:fld>
            <a:endParaRPr lang="en-CA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  <p:pic>
        <p:nvPicPr>
          <p:cNvPr id="30" name="Picture 5" descr="C:\Users\dwharder\Desktop\blasd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8588" y="4152900"/>
            <a:ext cx="4147200" cy="267630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Finite-Element Equation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Let’s approximate these using the divided-difference approximations of the partial derivatives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098" name="Object 6"/>
          <p:cNvGraphicFramePr>
            <a:graphicFrameLocks noChangeAspect="1"/>
          </p:cNvGraphicFramePr>
          <p:nvPr/>
        </p:nvGraphicFramePr>
        <p:xfrm>
          <a:off x="3708400" y="1844675"/>
          <a:ext cx="1441450" cy="728663"/>
        </p:xfrm>
        <a:graphic>
          <a:graphicData uri="http://schemas.openxmlformats.org/presentationml/2006/ole">
            <p:oleObj spid="_x0000_s147458" name="Equation" r:id="rId4" imgW="876240" imgH="444240" progId="Equation.DSMT4">
              <p:embed/>
            </p:oleObj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395663" y="2781300"/>
          <a:ext cx="2066925" cy="728663"/>
        </p:xfrm>
        <a:graphic>
          <a:graphicData uri="http://schemas.openxmlformats.org/presentationml/2006/ole">
            <p:oleObj spid="_x0000_s147459" name="Equation" r:id="rId5" imgW="1257120" imgH="44424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Solutions in 3D</a:t>
            </a:r>
          </a:p>
        </p:txBody>
      </p:sp>
      <p:sp>
        <p:nvSpPr>
          <p:cNvPr id="1146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Your function lapace3d will take a 3D array as an argument and it will fill in any entries that are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-Inf</a:t>
            </a:r>
            <a:r>
              <a:rPr lang="en-CA" smtClean="0">
                <a:latin typeface="Arial" charset="0"/>
                <a:cs typeface="Arial" charset="0"/>
              </a:rPr>
              <a:t>.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To plot such objects, the function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isosurf</a:t>
            </a:r>
            <a:r>
              <a:rPr lang="en-CA" smtClean="0">
                <a:latin typeface="Arial" charset="0"/>
                <a:cs typeface="Arial" charset="0"/>
              </a:rPr>
              <a:t> will take such a 3D array and</a:t>
            </a:r>
          </a:p>
          <a:p>
            <a:pPr lvl="1" algn="ctr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isosurf( U_out, 30 )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will plot thirty surfaces from the highest value to the lowest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C:\Users\dwharder\Desktop\sads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6375" y="4005263"/>
            <a:ext cx="3803650" cy="285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Solutions in 3D</a:t>
            </a:r>
          </a:p>
        </p:txBody>
      </p:sp>
      <p:sp>
        <p:nvSpPr>
          <p:cNvPr id="1157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 = -Inf*ones( 4, 4, 4 );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1;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U4c(end,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4;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2;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end,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5;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3;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end) = 6;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U4c_soln = laplace3d( U4c )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isosurf( U4c_soln, 2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)</a:t>
            </a:r>
            <a:endParaRPr lang="en-CA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5717" name="TextBox 3"/>
          <p:cNvSpPr txBox="1">
            <a:spLocks noChangeArrowheads="1"/>
          </p:cNvSpPr>
          <p:nvPr/>
        </p:nvSpPr>
        <p:spPr bwMode="auto">
          <a:xfrm>
            <a:off x="4859338" y="1549400"/>
            <a:ext cx="2868612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400">
                <a:latin typeface="Consolas" pitchFamily="49" charset="0"/>
                <a:cs typeface="Consolas" pitchFamily="49" charset="0"/>
              </a:rPr>
              <a:t>U4c_soln(:,:,1)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3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3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3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3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3 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3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3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3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3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3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3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3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3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3</a:t>
            </a:r>
          </a:p>
          <a:p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U4c_soln(:,:,2)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2.6    3.2 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3.2    3.8 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5</a:t>
            </a:r>
          </a:p>
          <a:p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U4c_soln(:,:,3)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1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3.2    3.8 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</a:t>
            </a:r>
            <a:r>
              <a:rPr lang="pl-PL" sz="14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3.8    4.4  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5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2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4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5</a:t>
            </a:r>
          </a:p>
          <a:p>
            <a:endParaRPr lang="pl-PL" sz="1400">
              <a:latin typeface="Consolas" pitchFamily="49" charset="0"/>
              <a:cs typeface="Consolas" pitchFamily="49" charset="0"/>
            </a:endParaRP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U4c_soln(:,:,4) =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 6 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6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6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6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6</a:t>
            </a:r>
          </a:p>
          <a:p>
            <a:r>
              <a:rPr lang="pl-PL" sz="1400">
                <a:latin typeface="Consolas" pitchFamily="49" charset="0"/>
                <a:cs typeface="Consolas" pitchFamily="49" charset="0"/>
              </a:rPr>
              <a:t>  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  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6 </a:t>
            </a:r>
            <a:r>
              <a:rPr lang="en-CA" sz="14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>
                <a:latin typeface="Consolas" pitchFamily="49" charset="0"/>
                <a:cs typeface="Consolas" pitchFamily="49" charset="0"/>
              </a:rPr>
              <a:t>    6</a:t>
            </a:r>
            <a:endParaRPr lang="en-CA" sz="1600"/>
          </a:p>
        </p:txBody>
      </p:sp>
      <p:sp>
        <p:nvSpPr>
          <p:cNvPr id="6" name="TextBox 5"/>
          <p:cNvSpPr txBox="1"/>
          <p:nvPr/>
        </p:nvSpPr>
        <p:spPr>
          <a:xfrm>
            <a:off x="660400" y="6443761"/>
            <a:ext cx="2200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Note:  colours may vary...</a:t>
            </a:r>
            <a:endParaRPr lang="en-CA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578" name="Picture 2" descr="C:\Users\dwharder\Desktop\asdlj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5375" y="1600200"/>
            <a:ext cx="5353050" cy="4686300"/>
          </a:xfrm>
          <a:prstGeom prst="rect">
            <a:avLst/>
          </a:prstGeom>
          <a:noFill/>
        </p:spPr>
      </p:pic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Solutions in 3D</a:t>
            </a:r>
          </a:p>
        </p:txBody>
      </p:sp>
      <p:sp>
        <p:nvSpPr>
          <p:cNvPr id="1167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-Inf*ones(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15, 15, 15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[1, end]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:) =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, [1, end]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:) =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(:,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[1, end]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_soln = laplace3d( 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isosurf( 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d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_soln, 2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)</a:t>
            </a:r>
            <a:endParaRPr lang="en-CA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68644" y="6376086"/>
            <a:ext cx="2200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Note:  colours may vary...</a:t>
            </a:r>
            <a:endParaRPr lang="en-CA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135" y="6003667"/>
            <a:ext cx="7021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Note:  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isosurf</a:t>
            </a:r>
            <a:r>
              <a:rPr lang="en-CA" dirty="0" smtClean="0"/>
              <a:t> is available for download in the Laboratory directory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555" name="Picture 3" descr="C:\Users\dwharder\Desktop\as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5175" y="985323"/>
            <a:ext cx="5838825" cy="5381625"/>
          </a:xfrm>
          <a:prstGeom prst="rect">
            <a:avLst/>
          </a:prstGeom>
          <a:noFill/>
        </p:spPr>
      </p:pic>
      <p:sp>
        <p:nvSpPr>
          <p:cNvPr id="1177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Solutions in 3D</a:t>
            </a:r>
          </a:p>
        </p:txBody>
      </p:sp>
      <p:sp>
        <p:nvSpPr>
          <p:cNvPr id="1177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-Inf*ones(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15, 15, 15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(end,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end,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 =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end)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_soln = laplace3d( 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isosurf( 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e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_soln, 2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)</a:t>
            </a:r>
            <a:endParaRPr lang="en-CA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7765" name="TextBox 8"/>
          <p:cNvSpPr txBox="1">
            <a:spLocks noChangeArrowheads="1"/>
          </p:cNvSpPr>
          <p:nvPr/>
        </p:nvSpPr>
        <p:spPr bwMode="auto">
          <a:xfrm>
            <a:off x="4648122" y="1832190"/>
            <a:ext cx="59114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 dirty="0">
                <a:latin typeface="Times New Roman" pitchFamily="18" charset="0"/>
                <a:cs typeface="Times New Roman" pitchFamily="18" charset="0"/>
              </a:rPr>
              <a:t>100</a:t>
            </a:r>
          </a:p>
        </p:txBody>
      </p:sp>
      <p:sp>
        <p:nvSpPr>
          <p:cNvPr id="117766" name="TextBox 9"/>
          <p:cNvSpPr txBox="1">
            <a:spLocks noChangeArrowheads="1"/>
          </p:cNvSpPr>
          <p:nvPr/>
        </p:nvSpPr>
        <p:spPr bwMode="auto">
          <a:xfrm>
            <a:off x="8322545" y="2858569"/>
            <a:ext cx="4098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17767" name="TextBox 10"/>
          <p:cNvSpPr txBox="1">
            <a:spLocks noChangeArrowheads="1"/>
          </p:cNvSpPr>
          <p:nvPr/>
        </p:nvSpPr>
        <p:spPr bwMode="auto">
          <a:xfrm>
            <a:off x="6295378" y="4914615"/>
            <a:ext cx="55620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sz="1600">
                <a:latin typeface="Times New Roman" pitchFamily="18" charset="0"/>
                <a:cs typeface="Times New Roman" pitchFamily="18" charset="0"/>
              </a:rPr>
              <a:t>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5104" y="6216650"/>
            <a:ext cx="2200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Note:  colours may vary...</a:t>
            </a:r>
            <a:endParaRPr lang="en-CA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113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4" descr="C:\Users\dwharder\Desktop\untasd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5763" y="1282700"/>
            <a:ext cx="4552950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Solutions in 3D</a:t>
            </a:r>
          </a:p>
        </p:txBody>
      </p:sp>
      <p:sp>
        <p:nvSpPr>
          <p:cNvPr id="11878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= -Inf*ones(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15, 15, 15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[1, end]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:)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(:,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[1, end]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:)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(:,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1) =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(:,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:,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end) = </a:t>
            </a:r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U4f(8, 8, 8) = 100;</a:t>
            </a:r>
            <a:endParaRPr lang="pl-PL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_soln = laplace3d( 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>
              <a:buFont typeface="Arial" charset="0"/>
              <a:buNone/>
            </a:pP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isosurf( U4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f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_soln, 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pl-PL" sz="1400" dirty="0" smtClean="0">
                <a:latin typeface="Consolas" pitchFamily="49" charset="0"/>
                <a:cs typeface="Consolas" pitchFamily="49" charset="0"/>
              </a:rPr>
              <a:t> )</a:t>
            </a:r>
            <a:endParaRPr lang="en-CA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8789" name="TextBox 7"/>
          <p:cNvSpPr txBox="1">
            <a:spLocks noChangeArrowheads="1"/>
          </p:cNvSpPr>
          <p:nvPr/>
        </p:nvSpPr>
        <p:spPr bwMode="auto">
          <a:xfrm>
            <a:off x="8421688" y="3833813"/>
            <a:ext cx="3397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18790" name="TextBox 8"/>
          <p:cNvSpPr txBox="1">
            <a:spLocks noChangeArrowheads="1"/>
          </p:cNvSpPr>
          <p:nvPr/>
        </p:nvSpPr>
        <p:spPr bwMode="auto">
          <a:xfrm>
            <a:off x="6443663" y="1628775"/>
            <a:ext cx="3397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118791" name="TextBox 9"/>
          <p:cNvSpPr txBox="1">
            <a:spLocks noChangeArrowheads="1"/>
          </p:cNvSpPr>
          <p:nvPr/>
        </p:nvSpPr>
        <p:spPr bwMode="auto">
          <a:xfrm>
            <a:off x="6372225" y="2852738"/>
            <a:ext cx="338138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33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3388" y="5908873"/>
            <a:ext cx="2200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/>
              <a:t>Note:  colours may vary...</a:t>
            </a:r>
            <a:endParaRPr lang="en-CA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114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Laboratory 5</a:t>
            </a:r>
          </a:p>
        </p:txBody>
      </p:sp>
      <p:sp>
        <p:nvSpPr>
          <p:cNvPr id="1198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  <a:r>
              <a:rPr lang="en-CA" sz="2000" smtClean="0">
                <a:latin typeface="Arial" charset="0"/>
                <a:cs typeface="Arial" charset="0"/>
              </a:rPr>
              <a:t>During the laboratory, you will implement two functions:</a:t>
            </a:r>
          </a:p>
          <a:p>
            <a:pPr marL="742950" lvl="2" indent="-342900" algn="ctr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lapace2d</a:t>
            </a:r>
            <a:r>
              <a:rPr lang="en-CA" smtClean="0">
                <a:latin typeface="Arial" charset="0"/>
                <a:cs typeface="Arial" charset="0"/>
              </a:rPr>
              <a:t>  and 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laplace3d</a:t>
            </a:r>
          </a:p>
          <a:p>
            <a:pPr marL="742950" lvl="2" indent="-342900" algn="ctr">
              <a:buFont typeface="Arial" charset="0"/>
              <a:buNone/>
            </a:pP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marL="342900" lvl="1" indent="-342900">
              <a:buFont typeface="Arial" charset="0"/>
              <a:buNone/>
            </a:pPr>
            <a:r>
              <a:rPr lang="en-CA" sz="2000" smtClean="0">
                <a:latin typeface="Arial" charset="0"/>
                <a:cs typeface="Arial" charset="0"/>
              </a:rPr>
              <a:t>	Once you have </a:t>
            </a:r>
            <a:r>
              <a:rPr lang="en-CA" sz="2000" smtClean="0">
                <a:latin typeface="Consolas" pitchFamily="49" charset="0"/>
                <a:cs typeface="Consolas" pitchFamily="49" charset="0"/>
              </a:rPr>
              <a:t>lapace2d</a:t>
            </a:r>
            <a:r>
              <a:rPr lang="en-CA" sz="2000" smtClean="0">
                <a:latin typeface="Arial" charset="0"/>
                <a:cs typeface="Arial" charset="0"/>
              </a:rPr>
              <a:t> working, </a:t>
            </a:r>
            <a:r>
              <a:rPr lang="en-CA" sz="2000" smtClean="0">
                <a:latin typeface="Consolas" pitchFamily="49" charset="0"/>
                <a:cs typeface="Consolas" pitchFamily="49" charset="0"/>
              </a:rPr>
              <a:t>laplace3d</a:t>
            </a:r>
            <a:r>
              <a:rPr lang="en-CA" sz="2000" smtClean="0">
                <a:latin typeface="Arial" charset="0"/>
                <a:cs typeface="Arial" charset="0"/>
              </a:rPr>
              <a:t> will require only a few modifications</a:t>
            </a:r>
            <a:endParaRPr lang="en-CA" sz="2000" smtClean="0">
              <a:latin typeface="Consolas" pitchFamily="49" charset="0"/>
              <a:cs typeface="Consolas" pitchFamily="49" charset="0"/>
            </a:endParaRPr>
          </a:p>
          <a:p>
            <a:pPr marL="742950" lvl="2" indent="-342900" algn="ctr">
              <a:buFont typeface="Arial" charset="0"/>
              <a:buNone/>
            </a:pP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marL="342900" lvl="1" indent="-342900">
              <a:buFont typeface="Arial" charset="0"/>
              <a:buNone/>
            </a:pPr>
            <a:endParaRPr lang="en-CA" sz="2000" smtClean="0">
              <a:latin typeface="Arial" charset="0"/>
              <a:cs typeface="Arial" charset="0"/>
            </a:endParaRPr>
          </a:p>
          <a:p>
            <a:pPr marL="342900" lvl="1" indent="-342900">
              <a:buFont typeface="Arial" charset="0"/>
              <a:buNone/>
            </a:pPr>
            <a:endParaRPr lang="en-CA" sz="2000" smtClean="0">
              <a:latin typeface="Arial" charset="0"/>
              <a:cs typeface="Arial" charset="0"/>
            </a:endParaRPr>
          </a:p>
          <a:p>
            <a:pPr marL="342900" lvl="1" indent="-342900">
              <a:buFont typeface="Arial" charset="0"/>
              <a:buNone/>
            </a:pPr>
            <a:r>
              <a:rPr lang="en-CA" sz="2000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Steps to the Problem</a:t>
            </a:r>
          </a:p>
        </p:txBody>
      </p:sp>
      <p:sp>
        <p:nvSpPr>
          <p:cNvPr id="1208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Thus, the steps are:</a:t>
            </a:r>
          </a:p>
          <a:p>
            <a:pPr marL="1200150" lvl="2" indent="-342900">
              <a:buFont typeface="Calibri" pitchFamily="34" charset="0"/>
              <a:buAutoNum type="arabicPeriod"/>
            </a:pPr>
            <a:r>
              <a:rPr lang="en-CA" sz="1800" smtClean="0">
                <a:latin typeface="Arial" charset="0"/>
                <a:cs typeface="Arial" charset="0"/>
              </a:rPr>
              <a:t>Argument checking</a:t>
            </a:r>
          </a:p>
          <a:p>
            <a:pPr marL="1200150" lvl="2" indent="-342900">
              <a:buFont typeface="Calibri" pitchFamily="34" charset="0"/>
              <a:buAutoNum type="arabicPeriod"/>
            </a:pPr>
            <a:r>
              <a:rPr lang="en-CA" sz="1800" smtClean="0">
                <a:latin typeface="Arial" charset="0"/>
                <a:cs typeface="Arial" charset="0"/>
              </a:rPr>
              <a:t>Initialization</a:t>
            </a:r>
          </a:p>
          <a:p>
            <a:pPr marL="1200150" lvl="2" indent="-342900">
              <a:buFont typeface="Calibri" pitchFamily="34" charset="0"/>
              <a:buAutoNum type="arabicPeriod"/>
            </a:pPr>
            <a:r>
              <a:rPr lang="en-CA" sz="1800" smtClean="0">
                <a:latin typeface="Arial" charset="0"/>
                <a:cs typeface="Arial" charset="0"/>
              </a:rPr>
              <a:t>Mapping the unknown points to a unique number from </a:t>
            </a:r>
            <a:r>
              <a:rPr lang="en-CA" sz="18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1800" smtClean="0">
                <a:latin typeface="Arial" charset="0"/>
                <a:cs typeface="Arial" charset="0"/>
              </a:rPr>
              <a:t> to </a:t>
            </a:r>
            <a:r>
              <a:rPr lang="en-CA" sz="1800" i="1" smtClean="0">
                <a:latin typeface="Times New Roman" pitchFamily="18" charset="0"/>
                <a:cs typeface="Times New Roman" pitchFamily="18" charset="0"/>
              </a:rPr>
              <a:t>m</a:t>
            </a:r>
            <a:endParaRPr lang="en-CA" sz="1800" smtClean="0">
              <a:latin typeface="Times New Roman" pitchFamily="18" charset="0"/>
              <a:cs typeface="Times New Roman" pitchFamily="18" charset="0"/>
            </a:endParaRPr>
          </a:p>
          <a:p>
            <a:pPr marL="1200150" lvl="2" indent="-342900">
              <a:buFont typeface="Calibri" pitchFamily="34" charset="0"/>
              <a:buAutoNum type="arabicPeriod"/>
            </a:pPr>
            <a:r>
              <a:rPr lang="en-CA" sz="1800" smtClean="0">
                <a:latin typeface="Arial" charset="0"/>
                <a:cs typeface="Arial" charset="0"/>
              </a:rPr>
              <a:t>Creating and solving the system of linear equations</a:t>
            </a:r>
          </a:p>
          <a:p>
            <a:pPr marL="1200150" lvl="2" indent="-342900">
              <a:buFont typeface="Calibri" pitchFamily="34" charset="0"/>
              <a:buAutoNum type="arabicPeriod"/>
            </a:pPr>
            <a:r>
              <a:rPr lang="en-CA" sz="1800" smtClean="0">
                <a:latin typeface="Arial" charset="0"/>
                <a:cs typeface="Arial" charset="0"/>
              </a:rPr>
              <a:t>Substituting these values back into the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Note the behaviour of for-loops in Matlab when the argument being iterated over is a matrix: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&gt;&gt; for v = [0 0 1 1; 0 1 0 1]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  v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end</a:t>
            </a:r>
          </a:p>
          <a:p>
            <a:pPr marL="1200150" lvl="3" indent="-342900">
              <a:buFont typeface="Arial" charset="0"/>
              <a:buNone/>
            </a:pPr>
            <a:endParaRPr lang="en-CA" sz="1200" smtClean="0">
              <a:latin typeface="Consolas" pitchFamily="49" charset="0"/>
              <a:cs typeface="Consolas" pitchFamily="49" charset="0"/>
            </a:endParaRP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1200150" lvl="3" indent="-342900">
              <a:buFont typeface="Arial" charset="0"/>
              <a:buNone/>
            </a:pPr>
            <a:endParaRPr lang="en-CA" sz="1200" smtClean="0">
              <a:latin typeface="Consolas" pitchFamily="49" charset="0"/>
              <a:cs typeface="Consolas" pitchFamily="49" charset="0"/>
            </a:endParaRP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1</a:t>
            </a:r>
          </a:p>
          <a:p>
            <a:pPr marL="1200150" lvl="3" indent="-342900">
              <a:buFont typeface="Arial" charset="0"/>
              <a:buNone/>
            </a:pPr>
            <a:endParaRPr lang="en-CA" sz="1200" smtClean="0">
              <a:latin typeface="Consolas" pitchFamily="49" charset="0"/>
              <a:cs typeface="Consolas" pitchFamily="49" charset="0"/>
            </a:endParaRP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1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1200150" lvl="3" indent="-342900">
              <a:buFont typeface="Arial" charset="0"/>
              <a:buNone/>
            </a:pPr>
            <a:endParaRPr lang="en-CA" sz="1200" smtClean="0">
              <a:latin typeface="Consolas" pitchFamily="49" charset="0"/>
              <a:cs typeface="Consolas" pitchFamily="49" charset="0"/>
            </a:endParaRP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1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28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As another example, consider:</a:t>
            </a:r>
            <a:br>
              <a:rPr lang="en-CA" smtClean="0">
                <a:latin typeface="Arial" charset="0"/>
                <a:cs typeface="Arial" charset="0"/>
              </a:rPr>
            </a:br>
            <a:endParaRPr lang="en-CA" smtClean="0">
              <a:latin typeface="Arial" charset="0"/>
              <a:cs typeface="Arial" charset="0"/>
            </a:endParaRP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&gt;&gt; for v = [1 2 3; 4 5 6; 7 8 9]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  v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end</a:t>
            </a:r>
          </a:p>
          <a:p>
            <a:pPr marL="1200150" lvl="3" indent="-342900">
              <a:buFont typeface="Arial" charset="0"/>
              <a:buNone/>
            </a:pPr>
            <a:endParaRPr lang="en-CA" sz="1200" smtClean="0">
              <a:latin typeface="Consolas" pitchFamily="49" charset="0"/>
              <a:cs typeface="Consolas" pitchFamily="49" charset="0"/>
            </a:endParaRP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1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4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7</a:t>
            </a:r>
          </a:p>
          <a:p>
            <a:pPr marL="1200150" lvl="3" indent="-342900">
              <a:buFont typeface="Arial" charset="0"/>
              <a:buNone/>
            </a:pPr>
            <a:endParaRPr lang="en-CA" sz="1200" smtClean="0">
              <a:latin typeface="Consolas" pitchFamily="49" charset="0"/>
              <a:cs typeface="Consolas" pitchFamily="49" charset="0"/>
            </a:endParaRP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2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5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8</a:t>
            </a:r>
          </a:p>
          <a:p>
            <a:pPr marL="1200150" lvl="3" indent="-342900">
              <a:buFont typeface="Arial" charset="0"/>
              <a:buNone/>
            </a:pPr>
            <a:endParaRPr lang="en-CA" sz="1200" smtClean="0">
              <a:latin typeface="Consolas" pitchFamily="49" charset="0"/>
              <a:cs typeface="Consolas" pitchFamily="49" charset="0"/>
            </a:endParaRP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v =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3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6</a:t>
            </a:r>
          </a:p>
          <a:p>
            <a:pPr marL="1200150" lvl="3" indent="-342900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39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It is possible to create grids in higher dimensions: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&gt;&gt; M = zeros( 4, 5, 3 )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M(:,:,1) =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endParaRPr lang="pt-BR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M(:,:,2) =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endParaRPr lang="pt-BR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M(:,:,3) =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t-BR" sz="1400" smtClean="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en-CA" sz="14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Finite-Difference Equation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On substitution, we get: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Multiplying by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Arial" charset="0"/>
                <a:cs typeface="Arial" charset="0"/>
              </a:rPr>
              <a:t> and collecting like terms simplifies these…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graphicFrame>
        <p:nvGraphicFramePr>
          <p:cNvPr id="5122" name="Object 6"/>
          <p:cNvGraphicFramePr>
            <a:graphicFrameLocks noChangeAspect="1"/>
          </p:cNvGraphicFramePr>
          <p:nvPr/>
        </p:nvGraphicFramePr>
        <p:xfrm>
          <a:off x="627063" y="2205038"/>
          <a:ext cx="7604125" cy="687387"/>
        </p:xfrm>
        <a:graphic>
          <a:graphicData uri="http://schemas.openxmlformats.org/presentationml/2006/ole">
            <p:oleObj spid="_x0000_s148482" name="Equation" r:id="rId4" imgW="4622760" imgH="419040" progId="Equation.DSMT4">
              <p:embed/>
            </p:oleObj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0" y="3213100"/>
          <a:ext cx="9145588" cy="476250"/>
        </p:xfrm>
        <a:graphic>
          <a:graphicData uri="http://schemas.openxmlformats.org/presentationml/2006/ole">
            <p:oleObj spid="_x0000_s148483" name="Equation" r:id="rId5" imgW="8013600" imgH="41904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49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Other functions work as expected: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&gt;&gt; size( M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     4     5     3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59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Matrices indexed by more than two indices have their dimensions checked using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ndims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&gt;&gt; ndims( M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     3</a:t>
            </a:r>
          </a:p>
          <a:p>
            <a:pPr lvl="2">
              <a:buFont typeface="Arial" charset="0"/>
              <a:buNone/>
            </a:pPr>
            <a:endParaRPr lang="fr-FR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&gt;&gt; ndims( 1 )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     2</a:t>
            </a:r>
            <a:endParaRPr lang="en-CA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endParaRPr lang="fr-FR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&gt;&gt; ndims( [1 2 3]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     2</a:t>
            </a:r>
            <a:endParaRPr lang="en-CA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endParaRPr lang="fr-FR" sz="14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&gt;&gt; ndims( [1 2 3 4; 5 6 7 8] )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     2</a:t>
            </a:r>
            <a:endParaRPr lang="en-CA" sz="14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69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Sparse matrices are matrices that are mostly zero...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Sparse matrices may be allocated with spalloc:</a:t>
            </a:r>
          </a:p>
          <a:p>
            <a:pPr lvl="2">
              <a:buFont typeface="Arial" charset="0"/>
              <a:buNone/>
            </a:pPr>
            <a:r>
              <a:rPr lang="fr-FR" sz="1400" smtClean="0">
                <a:latin typeface="Consolas" pitchFamily="49" charset="0"/>
                <a:cs typeface="Consolas" pitchFamily="49" charset="0"/>
              </a:rPr>
              <a:t>&gt;&gt; M = spalloc( 1000, 1000, 5000 );</a:t>
            </a:r>
          </a:p>
          <a:p>
            <a:pPr lvl="2">
              <a:buFont typeface="Arial" charset="0"/>
              <a:buNone/>
            </a:pPr>
            <a:endParaRPr lang="fr-FR" sz="140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	This:</a:t>
            </a:r>
          </a:p>
          <a:p>
            <a:pPr lvl="1"/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Assumes the matrix will be 1000 × 1000</a:t>
            </a:r>
          </a:p>
          <a:p>
            <a:pPr lvl="1"/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It will reserve memory for 5000 non-zero entries</a:t>
            </a:r>
          </a:p>
          <a:p>
            <a:pPr>
              <a:buFont typeface="Arial" charset="0"/>
              <a:buNone/>
            </a:pPr>
            <a:endParaRPr lang="en-CA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	The internal representation is all that changes:  everything else is essentially the same</a:t>
            </a:r>
            <a:endParaRPr lang="en-CA" sz="14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Useful Matlab Commands</a:t>
            </a:r>
          </a:p>
        </p:txBody>
      </p:sp>
      <p:sp>
        <p:nvSpPr>
          <p:cNvPr id="1280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Outside the display, everything else is the same: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3" y="2060575"/>
            <a:ext cx="4610100" cy="429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fr-FR" sz="1050" dirty="0">
                <a:latin typeface="Consolas" pitchFamily="49" charset="0"/>
                <a:cs typeface="Consolas" pitchFamily="49" charset="0"/>
              </a:rPr>
              <a:t>&gt;&gt; M = </a:t>
            </a:r>
            <a:r>
              <a:rPr lang="fr-FR" sz="1050" dirty="0" err="1">
                <a:latin typeface="Consolas" pitchFamily="49" charset="0"/>
                <a:cs typeface="Consolas" pitchFamily="49" charset="0"/>
              </a:rPr>
              <a:t>spalloc</a:t>
            </a:r>
            <a:r>
              <a:rPr lang="fr-FR" sz="1050" dirty="0">
                <a:latin typeface="Consolas" pitchFamily="49" charset="0"/>
                <a:cs typeface="Consolas" pitchFamily="49" charset="0"/>
              </a:rPr>
              <a:t>( 5, 5, 12 );</a:t>
            </a:r>
          </a:p>
          <a:p>
            <a:pPr>
              <a:defRPr/>
            </a:pPr>
            <a:r>
              <a:rPr lang="fr-FR" sz="1050" dirty="0">
                <a:latin typeface="Consolas" pitchFamily="49" charset="0"/>
                <a:cs typeface="Consolas" pitchFamily="49" charset="0"/>
              </a:rPr>
              <a:t>&gt;&gt; M(1, 1) = 4;  M(2, 2) = 7;  M(3, 3) = 4;  M(4, 4) = 8;</a:t>
            </a:r>
            <a:br>
              <a:rPr lang="fr-FR" sz="1050" dirty="0">
                <a:latin typeface="Consolas" pitchFamily="49" charset="0"/>
                <a:cs typeface="Consolas" pitchFamily="49" charset="0"/>
              </a:rPr>
            </a:br>
            <a:r>
              <a:rPr lang="fr-FR" sz="1050" dirty="0">
                <a:latin typeface="Consolas" pitchFamily="49" charset="0"/>
                <a:cs typeface="Consolas" pitchFamily="49" charset="0"/>
              </a:rPr>
              <a:t>&gt;&gt; M(5, 5) = 9;  M(2, 1) = -3; M(3, 2) = -1; M(5, 4) = -2;</a:t>
            </a:r>
            <a:br>
              <a:rPr lang="fr-FR" sz="1050" dirty="0">
                <a:latin typeface="Consolas" pitchFamily="49" charset="0"/>
                <a:cs typeface="Consolas" pitchFamily="49" charset="0"/>
              </a:rPr>
            </a:br>
            <a:r>
              <a:rPr lang="fr-FR" sz="1050" dirty="0">
                <a:latin typeface="Consolas" pitchFamily="49" charset="0"/>
                <a:cs typeface="Consolas" pitchFamily="49" charset="0"/>
              </a:rPr>
              <a:t>&gt;&gt; M(1, 2) = -2; M(2, 3) = -1; M(3, 4) = -2; M(4, 5) = -3;</a:t>
            </a:r>
          </a:p>
          <a:p>
            <a:pPr>
              <a:defRPr/>
            </a:pPr>
            <a:r>
              <a:rPr lang="fr-FR" sz="1050" dirty="0">
                <a:latin typeface="Consolas" pitchFamily="49" charset="0"/>
                <a:cs typeface="Consolas" pitchFamily="49" charset="0"/>
              </a:rPr>
              <a:t>&gt;&gt; M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M =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(1,1)        4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(2,1)       -3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(1,2)       -2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(2,2)        7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(3,2)       -1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(2,3)       -1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(3,3)        4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(3,4)       -2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(4,4)        8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(5,4)       -2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(4,5)       -3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(5,5)        9</a:t>
            </a:r>
          </a:p>
          <a:p>
            <a:pPr>
              <a:defRPr/>
            </a:pPr>
            <a:endParaRPr lang="fr-FR" sz="105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fr-FR" sz="1050" dirty="0">
                <a:latin typeface="Consolas" pitchFamily="49" charset="0"/>
                <a:cs typeface="Consolas" pitchFamily="49" charset="0"/>
              </a:rPr>
              <a:t>&gt;&gt; M \ [1 2 3 4 5]'</a:t>
            </a:r>
          </a:p>
          <a:p>
            <a:pPr>
              <a:defRPr/>
            </a:pPr>
            <a:r>
              <a:rPr lang="fr-FR" sz="105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ans =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0.6201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0.7403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1.3214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0.7727</a:t>
            </a:r>
          </a:p>
          <a:p>
            <a:pPr>
              <a:defRPr/>
            </a:pPr>
            <a:r>
              <a:rPr lang="fr-F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0.7273</a:t>
            </a:r>
            <a:endParaRPr lang="en-CA" sz="1050" b="1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5175" y="2060575"/>
            <a:ext cx="4460875" cy="42941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050" dirty="0">
                <a:latin typeface="Consolas" pitchFamily="49" charset="0"/>
                <a:cs typeface="Consolas" pitchFamily="49" charset="0"/>
              </a:rPr>
              <a:t>&gt;&gt; M = zeros( 5, 5 );</a:t>
            </a:r>
          </a:p>
          <a:p>
            <a:pPr>
              <a:defRPr/>
            </a:pPr>
            <a:r>
              <a:rPr lang="pt-BR" sz="1050" dirty="0">
                <a:latin typeface="Consolas" pitchFamily="49" charset="0"/>
                <a:cs typeface="Consolas" pitchFamily="49" charset="0"/>
              </a:rPr>
              <a:t>&gt;&gt; M(1, 1) = 4;  M(2, 2) = 7;  M(3, 3) = 4;  M(4, 4) = 8;</a:t>
            </a:r>
          </a:p>
          <a:p>
            <a:pPr>
              <a:defRPr/>
            </a:pPr>
            <a:r>
              <a:rPr lang="pt-BR" sz="1050" dirty="0">
                <a:latin typeface="Consolas" pitchFamily="49" charset="0"/>
                <a:cs typeface="Consolas" pitchFamily="49" charset="0"/>
              </a:rPr>
              <a:t>&gt;&gt; M(5, 5) = 9;  M(2, 1) = -3; M(3, 2) = -1; M(5, 4) = -2;</a:t>
            </a:r>
          </a:p>
          <a:p>
            <a:pPr>
              <a:defRPr/>
            </a:pPr>
            <a:r>
              <a:rPr lang="pt-BR" sz="1050" dirty="0">
                <a:latin typeface="Consolas" pitchFamily="49" charset="0"/>
                <a:cs typeface="Consolas" pitchFamily="49" charset="0"/>
              </a:rPr>
              <a:t>&gt;&gt; M(1, 2) = -2; M(2, 3) = -1; M(3, 4) = -2; M(4, 5) = -3;</a:t>
            </a:r>
          </a:p>
          <a:p>
            <a:pPr>
              <a:defRPr/>
            </a:pPr>
            <a:r>
              <a:rPr lang="pt-BR" sz="1050" dirty="0">
                <a:latin typeface="Consolas" pitchFamily="49" charset="0"/>
                <a:cs typeface="Consolas" pitchFamily="49" charset="0"/>
              </a:rPr>
              <a:t>&gt;&gt; M</a:t>
            </a:r>
          </a:p>
          <a:p>
            <a:pPr>
              <a:defRPr/>
            </a:pPr>
            <a:r>
              <a:rPr lang="pt-BR" sz="105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M =</a:t>
            </a:r>
          </a:p>
          <a:p>
            <a:pPr>
              <a:defRPr/>
            </a:pP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 4    -2     0     0     0</a:t>
            </a:r>
          </a:p>
          <a:p>
            <a:pPr>
              <a:defRPr/>
            </a:pP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-3     7    -1     0     0</a:t>
            </a:r>
          </a:p>
          <a:p>
            <a:pPr>
              <a:defRPr/>
            </a:pP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 0    -1     4    -2     0</a:t>
            </a:r>
          </a:p>
          <a:p>
            <a:pPr>
              <a:defRPr/>
            </a:pP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 0     0     0     8    -3</a:t>
            </a:r>
          </a:p>
          <a:p>
            <a:pPr>
              <a:defRPr/>
            </a:pP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   0     0     0    -2     9</a:t>
            </a:r>
          </a:p>
          <a:p>
            <a:pPr>
              <a:defRPr/>
            </a:pPr>
            <a:endParaRPr lang="pt-BR" sz="1050" b="1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05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05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05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05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05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05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pt-BR" sz="1050" dirty="0"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pt-BR" sz="1050" dirty="0">
                <a:latin typeface="Consolas" pitchFamily="49" charset="0"/>
                <a:cs typeface="Consolas" pitchFamily="49" charset="0"/>
              </a:rPr>
              <a:t>&gt;&gt; M \ [1 2 3 4 5]'</a:t>
            </a:r>
          </a:p>
          <a:p>
            <a:pPr>
              <a:defRPr/>
            </a:pP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ans =</a:t>
            </a:r>
          </a:p>
          <a:p>
            <a:pPr>
              <a:defRPr/>
            </a:pP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0.6201</a:t>
            </a:r>
          </a:p>
          <a:p>
            <a:pPr>
              <a:defRPr/>
            </a:pP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0.7403</a:t>
            </a:r>
          </a:p>
          <a:p>
            <a:pPr>
              <a:defRPr/>
            </a:pP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1.3214</a:t>
            </a:r>
          </a:p>
          <a:p>
            <a:pPr>
              <a:defRPr/>
            </a:pP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0.7727</a:t>
            </a:r>
          </a:p>
          <a:p>
            <a:pPr>
              <a:defRPr/>
            </a:pPr>
            <a:r>
              <a:rPr lang="pt-BR" sz="105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0.7273</a:t>
            </a:r>
            <a:endParaRPr lang="en-CA" sz="1050" b="1" dirty="0">
              <a:solidFill>
                <a:srgbClr val="00B0F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have looked at solving Laplace’s equation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Considered the physical problem for Laplace’s equation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Considered the effects in two and three dimensions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Found a finite-difference equation approximating Laplace’s equation in both two and three dimensions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We find those points that are unknown: 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1, …,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m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We set up the system of equations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We solve the system of equations and substitute the values back into the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[1]	Glyn James, Modern Engineering Mathematics, 4</a:t>
            </a:r>
            <a:r>
              <a:rPr lang="en-US" sz="2000" baseline="30000" dirty="0" smtClean="0">
                <a:latin typeface="Arial" charset="0"/>
                <a:cs typeface="Arial" charset="0"/>
              </a:rPr>
              <a:t>th</a:t>
            </a:r>
            <a:r>
              <a:rPr lang="en-US" sz="2000" dirty="0" smtClean="0">
                <a:latin typeface="Arial" charset="0"/>
                <a:cs typeface="Arial" charset="0"/>
              </a:rPr>
              <a:t> Ed., Prentice Hall, 2007, p.778.</a:t>
            </a:r>
          </a:p>
          <a:p>
            <a:pPr marL="533400" indent="-533400">
              <a:buFontTx/>
              <a:buNone/>
            </a:pPr>
            <a:endParaRPr lang="en-US" sz="2000" dirty="0" smtClean="0">
              <a:latin typeface="Arial" charset="0"/>
              <a:cs typeface="Arial" charset="0"/>
            </a:endParaRPr>
          </a:p>
          <a:p>
            <a:pPr marL="533400" indent="-533400">
              <a:buFont typeface="Arial" charset="0"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[2]	Glyn James, Advanced Modern Engineering Mathematics, 4</a:t>
            </a:r>
            <a:r>
              <a:rPr lang="en-US" sz="2000" baseline="30000" dirty="0" smtClean="0">
                <a:latin typeface="Arial" charset="0"/>
                <a:cs typeface="Arial" charset="0"/>
              </a:rPr>
              <a:t>th</a:t>
            </a:r>
            <a:r>
              <a:rPr lang="en-US" sz="2000" dirty="0" smtClean="0">
                <a:latin typeface="Arial" charset="0"/>
                <a:cs typeface="Arial" charset="0"/>
              </a:rPr>
              <a:t> Ed., Prentice Hall, 2011, p.164.</a:t>
            </a:r>
          </a:p>
          <a:p>
            <a:pPr marL="533400" indent="-533400"/>
            <a:endParaRPr lang="en-US" sz="2000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Finite-Difference Equation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Multiplying by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Arial" charset="0"/>
                <a:cs typeface="Arial" charset="0"/>
              </a:rPr>
              <a:t> and solving for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 or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 yields: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What do these approximations mean?</a:t>
            </a:r>
          </a:p>
        </p:txBody>
      </p:sp>
      <p:graphicFrame>
        <p:nvGraphicFramePr>
          <p:cNvPr id="6146" name="Object 6"/>
          <p:cNvGraphicFramePr>
            <a:graphicFrameLocks noChangeAspect="1"/>
          </p:cNvGraphicFramePr>
          <p:nvPr/>
        </p:nvGraphicFramePr>
        <p:xfrm>
          <a:off x="1420813" y="2205038"/>
          <a:ext cx="6015037" cy="687387"/>
        </p:xfrm>
        <a:graphic>
          <a:graphicData uri="http://schemas.openxmlformats.org/presentationml/2006/ole">
            <p:oleObj spid="_x0000_s149506" name="Equation" r:id="rId4" imgW="3657600" imgH="419040" progId="Equation.DSMT4">
              <p:embed/>
            </p:oleObj>
          </a:graphicData>
        </a:graphic>
      </p:graphicFrame>
      <p:graphicFrame>
        <p:nvGraphicFramePr>
          <p:cNvPr id="6147" name="Object 4"/>
          <p:cNvGraphicFramePr>
            <a:graphicFrameLocks noChangeAspect="1"/>
          </p:cNvGraphicFramePr>
          <p:nvPr/>
        </p:nvGraphicFramePr>
        <p:xfrm>
          <a:off x="0" y="2951163"/>
          <a:ext cx="9144000" cy="622300"/>
        </p:xfrm>
        <a:graphic>
          <a:graphicData uri="http://schemas.openxmlformats.org/presentationml/2006/ole">
            <p:oleObj spid="_x0000_s149507" name="Equation" r:id="rId5" imgW="6134040" imgH="41904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Finite-Difference Equation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two dimensions,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says that the value of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dirty="0" smtClean="0">
                <a:latin typeface="Arial" charset="0"/>
                <a:cs typeface="Arial" charset="0"/>
              </a:rPr>
              <a:t> is average of the four points around it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7170" name="Object 6"/>
          <p:cNvGraphicFramePr>
            <a:graphicFrameLocks noChangeAspect="1"/>
          </p:cNvGraphicFramePr>
          <p:nvPr/>
        </p:nvGraphicFramePr>
        <p:xfrm>
          <a:off x="1420813" y="2205038"/>
          <a:ext cx="6015037" cy="687387"/>
        </p:xfrm>
        <a:graphic>
          <a:graphicData uri="http://schemas.openxmlformats.org/presentationml/2006/ole">
            <p:oleObj spid="_x0000_s150530" name="Equation" r:id="rId4" imgW="3657600" imgH="419040" progId="Equation.DSMT4">
              <p:embed/>
            </p:oleObj>
          </a:graphicData>
        </a:graphic>
      </p:graphicFrame>
      <p:pic>
        <p:nvPicPr>
          <p:cNvPr id="7173" name="Picture 5" descr="C:\Users\dwharder\Desktop\v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46400" y="3660775"/>
            <a:ext cx="3275013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Finite-Difference Equation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three dimensions,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says that the value of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dirty="0" smtClean="0">
                <a:latin typeface="Arial" charset="0"/>
                <a:cs typeface="Arial" charset="0"/>
              </a:rPr>
              <a:t> is average of the six points around it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0" y="2233613"/>
          <a:ext cx="9144000" cy="622300"/>
        </p:xfrm>
        <a:graphic>
          <a:graphicData uri="http://schemas.openxmlformats.org/presentationml/2006/ole">
            <p:oleObj spid="_x0000_s151554" name="Equation" r:id="rId4" imgW="6134040" imgH="419040" progId="Equation.DSMT4">
              <p:embed/>
            </p:oleObj>
          </a:graphicData>
        </a:graphic>
      </p:graphicFrame>
      <p:pic>
        <p:nvPicPr>
          <p:cNvPr id="8197" name="Picture 3" descr="C:\Users\dwharder\Desktop\v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33688" y="3644900"/>
            <a:ext cx="3570287" cy="205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Boundary Values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one dimension, we have the average of two values: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To satisfy the constraints, given the real line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3059113" y="2205038"/>
          <a:ext cx="2736850" cy="687387"/>
        </p:xfrm>
        <a:graphic>
          <a:graphicData uri="http://schemas.openxmlformats.org/presentationml/2006/ole">
            <p:oleObj spid="_x0000_s152578" name="Equation" r:id="rId4" imgW="1663560" imgH="419040" progId="Equation.DSMT4">
              <p:embed/>
            </p:oleObj>
          </a:graphicData>
        </a:graphic>
      </p:graphicFrame>
      <p:pic>
        <p:nvPicPr>
          <p:cNvPr id="9221" name="Picture 20" descr="C:\Users\dwharder\Desktop\x5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5263" y="3573463"/>
            <a:ext cx="367347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21" descr="C:\Users\dwharder\Desktop\x6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5263" y="3573463"/>
            <a:ext cx="367347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Boundary Values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one dimension, we have the average of two values: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To satisfy the constraints, given the real line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must specify the boundary values of a domain—in this case, an interval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242" name="Object 6"/>
          <p:cNvGraphicFramePr>
            <a:graphicFrameLocks noChangeAspect="1"/>
          </p:cNvGraphicFramePr>
          <p:nvPr/>
        </p:nvGraphicFramePr>
        <p:xfrm>
          <a:off x="3059113" y="2205038"/>
          <a:ext cx="2736850" cy="687387"/>
        </p:xfrm>
        <a:graphic>
          <a:graphicData uri="http://schemas.openxmlformats.org/presentationml/2006/ole">
            <p:oleObj spid="_x0000_s153602" name="Equation" r:id="rId5" imgW="1663560" imgH="41904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Boundary Values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In two dimensions, we must evaluate the function in four directions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 a plane,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266" name="Object 6"/>
          <p:cNvGraphicFramePr>
            <a:graphicFrameLocks noChangeAspect="1"/>
          </p:cNvGraphicFramePr>
          <p:nvPr/>
        </p:nvGraphicFramePr>
        <p:xfrm>
          <a:off x="1420813" y="2205038"/>
          <a:ext cx="6015037" cy="687387"/>
        </p:xfrm>
        <a:graphic>
          <a:graphicData uri="http://schemas.openxmlformats.org/presentationml/2006/ole">
            <p:oleObj spid="_x0000_s154626" name="Equation" r:id="rId4" imgW="3657600" imgH="419040" progId="Equation.DSMT4">
              <p:embed/>
            </p:oleObj>
          </a:graphicData>
        </a:graphic>
      </p:graphicFrame>
      <p:pic>
        <p:nvPicPr>
          <p:cNvPr id="11269" name="Picture 4" descr="C:\Users\dwharder\Desktop\o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35263" y="30686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5" descr="C:\Users\dwharder\Desktop\o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5263" y="30686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Boundary Values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two dimensions, we must evaluate the function in four directions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Given a plane, we </a:t>
            </a:r>
            <a:r>
              <a:rPr lang="en-CA" dirty="0" smtClean="0">
                <a:latin typeface="Arial" charset="0"/>
                <a:cs typeface="Arial" charset="0"/>
              </a:rPr>
              <a:t>must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specify an enclosed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domain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2290" name="Object 6"/>
          <p:cNvGraphicFramePr>
            <a:graphicFrameLocks noChangeAspect="1"/>
          </p:cNvGraphicFramePr>
          <p:nvPr/>
        </p:nvGraphicFramePr>
        <p:xfrm>
          <a:off x="1420813" y="2205038"/>
          <a:ext cx="6015037" cy="687387"/>
        </p:xfrm>
        <a:graphic>
          <a:graphicData uri="http://schemas.openxmlformats.org/presentationml/2006/ole">
            <p:oleObj spid="_x0000_s155650" name="Equation" r:id="rId5" imgW="3657600" imgH="41904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topic discusses numerical solutions to the heat-conduction/ diffusion equation: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Discuss the physical problem and properties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Examine the equation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Consider boundary conditions in two and three dimensions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Approximate the equation using a finite-difference equation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This will define a system of linear equations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9" descr="C:\Users\dwharder\Desktop\p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35263" y="30686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Boundary Values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In two dimensions, we must evaluate the function in four directions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constraints must </a:t>
            </a:r>
            <a:r>
              <a:rPr lang="en-CA" dirty="0" smtClean="0">
                <a:latin typeface="Arial" charset="0"/>
                <a:cs typeface="Arial" charset="0"/>
              </a:rPr>
              <a:t>be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defined along the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entire </a:t>
            </a:r>
            <a:r>
              <a:rPr lang="en-CA" dirty="0" smtClean="0">
                <a:latin typeface="Arial" charset="0"/>
                <a:cs typeface="Arial" charset="0"/>
              </a:rPr>
              <a:t>boundary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∂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</a:t>
            </a: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  <a:endParaRPr lang="en-CA" b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314" name="Object 6"/>
          <p:cNvGraphicFramePr>
            <a:graphicFrameLocks noChangeAspect="1"/>
          </p:cNvGraphicFramePr>
          <p:nvPr/>
        </p:nvGraphicFramePr>
        <p:xfrm>
          <a:off x="1420813" y="2205038"/>
          <a:ext cx="6015037" cy="687387"/>
        </p:xfrm>
        <a:graphic>
          <a:graphicData uri="http://schemas.openxmlformats.org/presentationml/2006/ole">
            <p:oleObj spid="_x0000_s156674" name="Equation" r:id="rId5" imgW="3657600" imgH="41904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How about three dimensions?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53252" name="Picture 7" descr="C:\Users\dwharder\Desktop\3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5263" y="28527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domain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mtClean="0">
                <a:latin typeface="Arial" charset="0"/>
                <a:cs typeface="Arial" charset="0"/>
              </a:rPr>
              <a:t> will have to be some volume in three space</a:t>
            </a:r>
          </a:p>
        </p:txBody>
      </p:sp>
      <p:pic>
        <p:nvPicPr>
          <p:cNvPr id="54276" name="Picture 8" descr="C:\Users\dwharder\Desktop\3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5263" y="28527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9" descr="C:\Users\dwharder\Desktop\3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5263" y="2852738"/>
            <a:ext cx="3673475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boundary values must be specified on the entire boundary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∂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D </a:t>
            </a:r>
            <a:r>
              <a:rPr lang="en-US" smtClean="0">
                <a:latin typeface="Arial" charset="0"/>
                <a:cs typeface="Arial" charset="0"/>
              </a:rPr>
              <a:t>of the given domain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rot="10800000" flipV="1">
            <a:off x="3082925" y="4973638"/>
            <a:ext cx="1009650" cy="5762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Examples of such constraints in two dimensions may be given by voltages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Note that constraints may also be internal as well as external</a:t>
            </a:r>
          </a:p>
        </p:txBody>
      </p:sp>
      <p:pic>
        <p:nvPicPr>
          <p:cNvPr id="56324" name="Picture 3" descr="C:\Users\dwharder\Desktop\example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8175" y="2506133"/>
            <a:ext cx="57150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5375" y="1987550"/>
            <a:ext cx="4725988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5734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In three dimensions, if we have a cubic domain with two opposite sides at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100 V</a:t>
            </a:r>
            <a:r>
              <a:rPr lang="en-CA" smtClean="0">
                <a:latin typeface="Arial" charset="0"/>
                <a:cs typeface="Arial" charset="0"/>
              </a:rPr>
              <a:t> and the other</a:t>
            </a:r>
            <a:br>
              <a:rPr lang="en-CA" smtClean="0">
                <a:latin typeface="Arial" charset="0"/>
                <a:cs typeface="Arial" charset="0"/>
              </a:rPr>
            </a:br>
            <a:r>
              <a:rPr lang="en-CA" smtClean="0">
                <a:latin typeface="Arial" charset="0"/>
                <a:cs typeface="Arial" charset="0"/>
              </a:rPr>
              <a:t>four sides at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0 V</a:t>
            </a:r>
            <a:r>
              <a:rPr lang="en-CA" smtClean="0">
                <a:latin typeface="Arial" charset="0"/>
                <a:cs typeface="Arial" charset="0"/>
              </a:rPr>
              <a:t>, the</a:t>
            </a:r>
            <a:br>
              <a:rPr lang="en-CA" smtClean="0">
                <a:latin typeface="Arial" charset="0"/>
                <a:cs typeface="Arial" charset="0"/>
              </a:rPr>
            </a:br>
            <a:r>
              <a:rPr lang="en-CA" smtClean="0">
                <a:latin typeface="Arial" charset="0"/>
                <a:cs typeface="Arial" charset="0"/>
              </a:rPr>
              <a:t>potential inside the domain</a:t>
            </a:r>
            <a:br>
              <a:rPr lang="en-CA" smtClean="0">
                <a:latin typeface="Arial" charset="0"/>
                <a:cs typeface="Arial" charset="0"/>
              </a:rPr>
            </a:br>
            <a:r>
              <a:rPr lang="en-CA" smtClean="0">
                <a:latin typeface="Arial" charset="0"/>
                <a:cs typeface="Arial" charset="0"/>
              </a:rPr>
              <a:t>is shown here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At the centre of the</a:t>
            </a:r>
            <a:br>
              <a:rPr lang="en-CA" smtClean="0">
                <a:latin typeface="Arial" charset="0"/>
                <a:cs typeface="Arial" charset="0"/>
              </a:rPr>
            </a:br>
            <a:r>
              <a:rPr lang="en-CA" smtClean="0">
                <a:latin typeface="Arial" charset="0"/>
                <a:cs typeface="Arial" charset="0"/>
              </a:rPr>
              <a:t>cube, it is the average</a:t>
            </a:r>
            <a:br>
              <a:rPr lang="en-CA" smtClean="0">
                <a:latin typeface="Arial" charset="0"/>
                <a:cs typeface="Arial" charset="0"/>
              </a:rPr>
            </a:br>
            <a:r>
              <a:rPr lang="en-CA" smtClean="0">
                <a:latin typeface="Arial" charset="0"/>
                <a:cs typeface="Arial" charset="0"/>
              </a:rPr>
              <a:t>of the six sides:</a:t>
            </a:r>
            <a:br>
              <a:rPr lang="en-CA" smtClean="0">
                <a:latin typeface="Arial" charset="0"/>
                <a:cs typeface="Arial" charset="0"/>
              </a:rPr>
            </a:br>
            <a:r>
              <a:rPr lang="en-CA" smtClean="0">
                <a:latin typeface="Times New Roman" pitchFamily="18" charset="0"/>
                <a:cs typeface="Times New Roman" pitchFamily="18" charset="0"/>
              </a:rPr>
              <a:t>33.3333 V</a:t>
            </a:r>
            <a:r>
              <a:rPr lang="en-CA" smtClean="0">
                <a:latin typeface="Arial" charset="0"/>
                <a:cs typeface="Arial" charset="0"/>
              </a:rPr>
              <a:t/>
            </a:r>
            <a:br>
              <a:rPr lang="en-CA" smtClean="0">
                <a:latin typeface="Arial" charset="0"/>
                <a:cs typeface="Arial" charset="0"/>
              </a:rPr>
            </a:b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1987550"/>
            <a:ext cx="4660900" cy="467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In three dimensions, if we have a cubic domain containing three heat sources at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100 °C</a:t>
            </a:r>
            <a:r>
              <a:rPr lang="en-CA" smtClean="0">
                <a:latin typeface="Arial" charset="0"/>
                <a:cs typeface="Arial" charset="0"/>
              </a:rPr>
              <a:t>, and all sides at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0 °C</a:t>
            </a:r>
            <a:r>
              <a:rPr lang="en-CA" smtClean="0">
                <a:latin typeface="Arial" charset="0"/>
                <a:cs typeface="Arial" charset="0"/>
              </a:rPr>
              <a:t>, the temperature throughout the room (assuming minimal convection) would be</a:t>
            </a:r>
            <a:br>
              <a:rPr lang="en-CA" smtClean="0">
                <a:latin typeface="Arial" charset="0"/>
                <a:cs typeface="Arial" charset="0"/>
              </a:rPr>
            </a:br>
            <a:r>
              <a:rPr lang="en-CA" smtClean="0">
                <a:latin typeface="Arial" charset="0"/>
                <a:cs typeface="Arial" charset="0"/>
              </a:rPr>
              <a:t>as shown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Laplacian Operator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Given a closed wire frame, dipping the frame into a solution will produce a soap film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At each point, the concavities in the three directions will sum to zero</a:t>
            </a:r>
          </a:p>
          <a:p>
            <a:pPr lvl="1"/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fails for soap bubbles because Laplace’s equation isn’t satisfied:  there is an external force—the force of the air inside the bubble pushing out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It is a sphere because that is the shape that satisfies Poisson’s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one dimension, when we solved BVPs, we divided the domain—the interval—into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equally spaced points</a:t>
            </a:r>
          </a:p>
        </p:txBody>
      </p:sp>
      <p:pic>
        <p:nvPicPr>
          <p:cNvPr id="60420" name="Picture 5" descr="C:\Users\dwharder\Desktop\bag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5625" y="3357563"/>
            <a:ext cx="2952750" cy="14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1" name="TextBox 5"/>
          <p:cNvSpPr txBox="1">
            <a:spLocks noChangeArrowheads="1"/>
          </p:cNvSpPr>
          <p:nvPr/>
        </p:nvSpPr>
        <p:spPr bwMode="auto">
          <a:xfrm>
            <a:off x="5148263" y="2924175"/>
            <a:ext cx="30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h</a:t>
            </a:r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11725" y="3286125"/>
            <a:ext cx="720725" cy="1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dwharder\Desktop\bag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852738"/>
            <a:ext cx="29527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two dimensions, our finite-difference equation refers to points such as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mtClean="0">
                <a:latin typeface="Arial" charset="0"/>
                <a:cs typeface="Arial" charset="0"/>
              </a:rPr>
              <a:t>and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y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mtClean="0">
                <a:latin typeface="Arial" charset="0"/>
                <a:cs typeface="Arial" charset="0"/>
              </a:rPr>
              <a:t>; thus, this suggests a grid of points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45" name="TextBox 5"/>
          <p:cNvSpPr txBox="1">
            <a:spLocks noChangeArrowheads="1"/>
          </p:cNvSpPr>
          <p:nvPr/>
        </p:nvSpPr>
        <p:spPr bwMode="auto">
          <a:xfrm>
            <a:off x="4395788" y="2319338"/>
            <a:ext cx="30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h</a:t>
            </a:r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59250" y="2681288"/>
            <a:ext cx="720725" cy="158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47" name="TextBox 8"/>
          <p:cNvSpPr txBox="1">
            <a:spLocks noChangeArrowheads="1"/>
          </p:cNvSpPr>
          <p:nvPr/>
        </p:nvSpPr>
        <p:spPr bwMode="auto">
          <a:xfrm>
            <a:off x="6237288" y="4119563"/>
            <a:ext cx="30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h</a:t>
            </a:r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5815806" y="4315619"/>
            <a:ext cx="681038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Outcomes Based Learning Objectives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By the end of this laboratory, you will: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Understand Laplace’s equation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Understand how to approximate the equation in two and three dimensions using  finite-difference equations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You will understand how the solutions may be approximated using a system of linear equations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For simplicity, we will associate thes</a:t>
            </a:r>
            <a:r>
              <a:rPr lang="en-US" dirty="0" smtClean="0">
                <a:latin typeface="Arial" charset="0"/>
                <a:cs typeface="Arial" charset="0"/>
              </a:rPr>
              <a:t>e variables:</a:t>
            </a:r>
          </a:p>
          <a:p>
            <a:pPr lvl="1">
              <a:buNone/>
            </a:pPr>
            <a:endParaRPr lang="en-US" i="1" dirty="0" smtClean="0"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i="1" dirty="0" smtClean="0">
                <a:latin typeface="Arial" charset="0"/>
                <a:cs typeface="Arial" charset="0"/>
              </a:rPr>
              <a:t>				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-dimension			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ix</a:t>
            </a:r>
            <a:endParaRPr lang="en-US" baseline="-250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en-US" i="1" dirty="0" smtClean="0">
                <a:latin typeface="Arial" charset="0"/>
                <a:cs typeface="Arial" charset="0"/>
              </a:rPr>
              <a:t>			</a:t>
            </a:r>
            <a:r>
              <a:rPr lang="en-US" i="1" dirty="0" smtClean="0">
                <a:latin typeface="Arial" charset="0"/>
                <a:cs typeface="Arial" charset="0"/>
              </a:rPr>
              <a:t>	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Arial" charset="0"/>
                <a:cs typeface="Arial" charset="0"/>
              </a:rPr>
              <a:t>-dimension</a:t>
            </a: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iy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i="1" dirty="0" smtClean="0">
                <a:latin typeface="Arial" charset="0"/>
                <a:cs typeface="Arial" charset="0"/>
              </a:rPr>
              <a:t>			</a:t>
            </a:r>
            <a:r>
              <a:rPr lang="en-US" i="1" dirty="0" smtClean="0">
                <a:latin typeface="Arial" charset="0"/>
                <a:cs typeface="Arial" charset="0"/>
              </a:rPr>
              <a:t>	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dirty="0" smtClean="0">
                <a:latin typeface="Arial" charset="0"/>
                <a:cs typeface="Arial" charset="0"/>
              </a:rPr>
              <a:t>-dimension</a:t>
            </a: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iz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r>
              <a:rPr lang="en-US" i="1" dirty="0" smtClean="0">
                <a:latin typeface="Arial" charset="0"/>
                <a:cs typeface="Arial" charset="0"/>
              </a:rPr>
              <a:t>				</a:t>
            </a:r>
            <a:r>
              <a:rPr lang="en-US" dirty="0" smtClean="0">
                <a:latin typeface="Arial" charset="0"/>
                <a:cs typeface="Arial" charset="0"/>
              </a:rPr>
              <a:t>time dimension</a:t>
            </a:r>
            <a:r>
              <a:rPr lang="en-US" dirty="0" smtClean="0">
                <a:latin typeface="Arial" charset="0"/>
                <a:cs typeface="Arial" charset="0"/>
              </a:rPr>
              <a:t>		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k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None/>
            </a:pP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if we had a rectangular domain in two dimensions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boundary conditions would be defined on the edge of the rectangle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2468" name="Picture 4" descr="C:\Users\dwharder\Desktop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could overlay a grid of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×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mtClean="0">
                <a:latin typeface="Arial" charset="0"/>
                <a:cs typeface="Arial" charset="0"/>
              </a:rPr>
              <a:t> points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We will assume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mtClean="0">
                <a:latin typeface="Arial" charset="0"/>
                <a:cs typeface="Arial" charset="0"/>
              </a:rPr>
              <a:t> is identical in both dimensions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3492" name="TextBox 5"/>
          <p:cNvSpPr txBox="1">
            <a:spLocks noChangeArrowheads="1"/>
          </p:cNvSpPr>
          <p:nvPr/>
        </p:nvSpPr>
        <p:spPr bwMode="auto">
          <a:xfrm>
            <a:off x="4141788" y="2525713"/>
            <a:ext cx="3000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h</a:t>
            </a:r>
            <a:endParaRPr lang="en-CA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59238" y="2914650"/>
            <a:ext cx="468312" cy="1588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494" name="Picture 5" descr="C:\Users\dwharder\Desktop\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495" name="TextBox 8"/>
          <p:cNvSpPr txBox="1">
            <a:spLocks noChangeArrowheads="1"/>
          </p:cNvSpPr>
          <p:nvPr/>
        </p:nvSpPr>
        <p:spPr bwMode="auto">
          <a:xfrm>
            <a:off x="7156450" y="3898900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i="1">
                <a:latin typeface="Times New Roman" pitchFamily="18" charset="0"/>
                <a:cs typeface="Times New Roman" pitchFamily="18" charset="0"/>
              </a:rPr>
              <a:t>h</a:t>
            </a:r>
            <a:endParaRPr lang="en-CA"/>
          </a:p>
        </p:txBody>
      </p:sp>
      <p:cxnSp>
        <p:nvCxnSpPr>
          <p:cNvPr id="10" name="Straight Arrow Connector 9"/>
          <p:cNvCxnSpPr/>
          <p:nvPr/>
        </p:nvCxnSpPr>
        <p:spPr>
          <a:xfrm rot="5400000" flipH="1" flipV="1">
            <a:off x="6939757" y="4093369"/>
            <a:ext cx="431800" cy="1587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seems appropriate for a matrix:</a:t>
            </a:r>
          </a:p>
          <a:p>
            <a:pPr lvl="1"/>
            <a:r>
              <a:rPr lang="en-US" b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mtClean="0">
                <a:latin typeface="Arial" charset="0"/>
                <a:cs typeface="Arial" charset="0"/>
              </a:rPr>
              <a:t> is an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×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mtClean="0">
                <a:latin typeface="Arial" charset="0"/>
                <a:cs typeface="Arial" charset="0"/>
              </a:rPr>
              <a:t> matrix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entry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baseline="-2500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baseline="-2500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Arial" charset="0"/>
                <a:cs typeface="Arial" charset="0"/>
              </a:rPr>
              <a:t> approximates the property at that location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64516" name="Picture 6" descr="C:\Users\dwharder\Desktop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pic>
        <p:nvPicPr>
          <p:cNvPr id="65539" name="Picture 6" descr="C:\Users\dwharder\Desktop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555875" y="3644900"/>
            <a:ext cx="3816350" cy="2160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know the value of the boundary points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3" descr="C:\Users\dwharder\Desktop\alsfj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Now we must approximate the values at the interior points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3" descr="C:\Users\dwharder\Desktop\alsfj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Now we must approximate the values at the interior points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We will zoom in on one interior point: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5" name="Oval 4"/>
          <p:cNvSpPr/>
          <p:nvPr/>
        </p:nvSpPr>
        <p:spPr>
          <a:xfrm>
            <a:off x="3165475" y="3533775"/>
            <a:ext cx="1727200" cy="165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Now we must approximate the values at the interior points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We will zoom in on one interior point: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68612" name="Picture 3" descr="C:\Users\dwharder\Desktop\sy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 descr="C:\Users\dwharder\Desktop\s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could apply our finite-difference equation at this point: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dirty="0" smtClean="0">
                <a:latin typeface="Arial" charset="0"/>
                <a:cs typeface="Arial" charset="0"/>
              </a:rPr>
              <a:t>	Substitute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and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Arial" charset="0"/>
                <a:cs typeface="Arial" charset="0"/>
              </a:rPr>
              <a:t> and rewrite the equation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4338" name="Object 6"/>
          <p:cNvGraphicFramePr>
            <a:graphicFrameLocks noChangeAspect="1"/>
          </p:cNvGraphicFramePr>
          <p:nvPr/>
        </p:nvGraphicFramePr>
        <p:xfrm>
          <a:off x="1509713" y="2166938"/>
          <a:ext cx="6015037" cy="687387"/>
        </p:xfrm>
        <a:graphic>
          <a:graphicData uri="http://schemas.openxmlformats.org/presentationml/2006/ole">
            <p:oleObj spid="_x0000_s157698" name="Equation" r:id="rId5" imgW="3657600" imgH="41904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3" descr="C:\Users\dwharder\Desktop\s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53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simplified linear equation is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dirty="0" smtClean="0">
                <a:latin typeface="Arial" charset="0"/>
                <a:cs typeface="Arial" charset="0"/>
              </a:rPr>
              <a:t>	But                         </a:t>
            </a: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5362" name="Object 6"/>
          <p:cNvGraphicFramePr>
            <a:graphicFrameLocks noChangeAspect="1"/>
          </p:cNvGraphicFramePr>
          <p:nvPr/>
        </p:nvGraphicFramePr>
        <p:xfrm>
          <a:off x="779463" y="2060575"/>
          <a:ext cx="7477125" cy="415925"/>
        </p:xfrm>
        <a:graphic>
          <a:graphicData uri="http://schemas.openxmlformats.org/presentationml/2006/ole">
            <p:oleObj spid="_x0000_s158722" name="Equation" r:id="rId5" imgW="4546440" imgH="253800" progId="Equation.DSMT4">
              <p:embed/>
            </p:oleObj>
          </a:graphicData>
        </a:graphic>
      </p:graphicFrame>
      <p:graphicFrame>
        <p:nvGraphicFramePr>
          <p:cNvPr id="15363" name="Object 4"/>
          <p:cNvGraphicFramePr>
            <a:graphicFrameLocks noChangeAspect="1"/>
          </p:cNvGraphicFramePr>
          <p:nvPr/>
        </p:nvGraphicFramePr>
        <p:xfrm>
          <a:off x="1484313" y="3262314"/>
          <a:ext cx="1252537" cy="1649412"/>
        </p:xfrm>
        <a:graphic>
          <a:graphicData uri="http://schemas.openxmlformats.org/presentationml/2006/ole">
            <p:oleObj spid="_x0000_s158723" name="Equation" r:id="rId6" imgW="698400" imgH="914400" progId="Equation.DSMT4">
              <p:embed/>
            </p:oleObj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Laplace’s equation is a simple statement of second partial derivatives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where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b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 is a function of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variables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We will consider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CA" smtClean="0">
                <a:latin typeface="Arial" charset="0"/>
                <a:cs typeface="Arial" charset="0"/>
              </a:rPr>
              <a:t>,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Arial" charset="0"/>
                <a:cs typeface="Arial" charset="0"/>
              </a:rPr>
              <a:t> and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3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140200" y="2447925"/>
          <a:ext cx="857250" cy="333375"/>
        </p:xfrm>
        <a:graphic>
          <a:graphicData uri="http://schemas.openxmlformats.org/presentationml/2006/ole">
            <p:oleObj spid="_x0000_s144386" name="Equation" r:id="rId4" imgW="520560" imgH="20304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 descr="C:\Users\dwharder\Desktop\s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simplified linear equation is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Also</a:t>
            </a:r>
            <a:r>
              <a:rPr lang="en-US" dirty="0" smtClean="0">
                <a:latin typeface="Arial" charset="0"/>
                <a:cs typeface="Arial" charset="0"/>
              </a:rPr>
              <a:t>, we approximate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i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≈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6386" name="Object 6"/>
          <p:cNvGraphicFramePr>
            <a:graphicFrameLocks noChangeAspect="1"/>
          </p:cNvGraphicFramePr>
          <p:nvPr/>
        </p:nvGraphicFramePr>
        <p:xfrm>
          <a:off x="1477963" y="2060575"/>
          <a:ext cx="6078537" cy="415925"/>
        </p:xfrm>
        <a:graphic>
          <a:graphicData uri="http://schemas.openxmlformats.org/presentationml/2006/ole">
            <p:oleObj spid="_x0000_s159746" name="Equation" r:id="rId5" imgW="3695400" imgH="253800" progId="Equation.DSMT4">
              <p:embed/>
            </p:oleObj>
          </a:graphicData>
        </a:graphic>
      </p:graphicFrame>
      <p:sp>
        <p:nvSpPr>
          <p:cNvPr id="6" name="Rectangle 5"/>
          <p:cNvSpPr/>
          <p:nvPr/>
        </p:nvSpPr>
        <p:spPr>
          <a:xfrm>
            <a:off x="4064652" y="2549021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4445661" y="2549015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CA" dirty="0"/>
          </a:p>
        </p:txBody>
      </p:sp>
      <p:sp>
        <p:nvSpPr>
          <p:cNvPr id="8" name="Rectangle 7"/>
          <p:cNvSpPr/>
          <p:nvPr/>
        </p:nvSpPr>
        <p:spPr>
          <a:xfrm>
            <a:off x="5046818" y="2549015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CA" dirty="0"/>
          </a:p>
        </p:txBody>
      </p:sp>
      <p:sp>
        <p:nvSpPr>
          <p:cNvPr id="9" name="Rectangle 8"/>
          <p:cNvSpPr/>
          <p:nvPr/>
        </p:nvSpPr>
        <p:spPr>
          <a:xfrm>
            <a:off x="5233086" y="2549009"/>
            <a:ext cx="253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y</a:t>
            </a:r>
            <a:endParaRPr lang="en-CA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C:\Users\dwharder\Desktop\sy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simplified linear equation is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7410" name="Object 6"/>
          <p:cNvGraphicFramePr>
            <a:graphicFrameLocks noChangeAspect="1"/>
          </p:cNvGraphicFramePr>
          <p:nvPr/>
        </p:nvGraphicFramePr>
        <p:xfrm>
          <a:off x="2876550" y="2070100"/>
          <a:ext cx="3279775" cy="395288"/>
        </p:xfrm>
        <a:graphic>
          <a:graphicData uri="http://schemas.openxmlformats.org/presentationml/2006/ole">
            <p:oleObj spid="_x0000_s160770" name="Equation" r:id="rId5" imgW="1993680" imgH="2412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4" descr="C:\Users\dwharder\Desktop\asdf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What happens if some of the adjacent values are on the boundary?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18438" name="Picture 6" descr="C:\Users\dwharder\Desktop\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388" y="2498725"/>
            <a:ext cx="2808287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781050" y="2492375"/>
            <a:ext cx="974725" cy="992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9" name="Object 6"/>
          <p:cNvGraphicFramePr>
            <a:graphicFrameLocks noChangeAspect="1"/>
          </p:cNvGraphicFramePr>
          <p:nvPr/>
        </p:nvGraphicFramePr>
        <p:xfrm>
          <a:off x="2876550" y="2442648"/>
          <a:ext cx="3279775" cy="395288"/>
        </p:xfrm>
        <a:graphic>
          <a:graphicData uri="http://schemas.openxmlformats.org/presentationml/2006/ole">
            <p:oleObj spid="_x0000_s161795" name="Equation" r:id="rId6" imgW="1993680" imgH="241200" progId="Equation.DSMT4">
              <p:embed/>
            </p:oleObj>
          </a:graphicData>
        </a:graphic>
      </p:graphicFrame>
      <p:sp>
        <p:nvSpPr>
          <p:cNvPr id="10" name="Oval 9"/>
          <p:cNvSpPr/>
          <p:nvPr/>
        </p:nvSpPr>
        <p:spPr>
          <a:xfrm>
            <a:off x="3684588" y="2466461"/>
            <a:ext cx="455612" cy="36988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4" descr="C:\Users\dwharder\Desktop\asdf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Recall that the boundary values are all given, thus, in this case,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baseline="-25000" smtClean="0">
                <a:latin typeface="Times New Roman" pitchFamily="18" charset="0"/>
                <a:cs typeface="Times New Roman" pitchFamily="18" charset="0"/>
              </a:rPr>
              <a:t>1,4</a:t>
            </a:r>
            <a:r>
              <a:rPr lang="en-US" smtClean="0">
                <a:latin typeface="Arial" charset="0"/>
                <a:cs typeface="Arial" charset="0"/>
              </a:rPr>
              <a:t> is a given value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9458" name="Object 6"/>
          <p:cNvGraphicFramePr>
            <a:graphicFrameLocks noChangeAspect="1"/>
          </p:cNvGraphicFramePr>
          <p:nvPr/>
        </p:nvGraphicFramePr>
        <p:xfrm>
          <a:off x="2876550" y="2442648"/>
          <a:ext cx="3279775" cy="395288"/>
        </p:xfrm>
        <a:graphic>
          <a:graphicData uri="http://schemas.openxmlformats.org/presentationml/2006/ole">
            <p:oleObj spid="_x0000_s162818" name="Equation" r:id="rId5" imgW="1993680" imgH="241200" progId="Equation.DSMT4">
              <p:embed/>
            </p:oleObj>
          </a:graphicData>
        </a:graphic>
      </p:graphicFrame>
      <p:sp>
        <p:nvSpPr>
          <p:cNvPr id="11" name="Oval 10"/>
          <p:cNvSpPr/>
          <p:nvPr/>
        </p:nvSpPr>
        <p:spPr>
          <a:xfrm>
            <a:off x="3684588" y="2466461"/>
            <a:ext cx="455612" cy="36988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4" descr="C:\Users\dwharder\Desktop\asdfs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97188" y="2960688"/>
            <a:ext cx="334803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Bring it to the other side…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0482" name="Object 6"/>
          <p:cNvGraphicFramePr>
            <a:graphicFrameLocks noChangeAspect="1"/>
          </p:cNvGraphicFramePr>
          <p:nvPr/>
        </p:nvGraphicFramePr>
        <p:xfrm>
          <a:off x="3422654" y="2443162"/>
          <a:ext cx="3049588" cy="395288"/>
        </p:xfrm>
        <a:graphic>
          <a:graphicData uri="http://schemas.openxmlformats.org/presentationml/2006/ole">
            <p:oleObj spid="_x0000_s163842" name="Equation" r:id="rId5" imgW="1854000" imgH="241200" progId="Equation.DSMT4">
              <p:embed/>
            </p:oleObj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 descr="C:\Users\dwharder\Desktop\alsfjk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at each of the 28 interior points, we could write down a linear equation: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1506" name="Object 6"/>
          <p:cNvGraphicFramePr>
            <a:graphicFrameLocks noChangeAspect="1"/>
          </p:cNvGraphicFramePr>
          <p:nvPr/>
        </p:nvGraphicFramePr>
        <p:xfrm>
          <a:off x="1958446" y="2373171"/>
          <a:ext cx="4865687" cy="479567"/>
        </p:xfrm>
        <a:graphic>
          <a:graphicData uri="http://schemas.openxmlformats.org/presentationml/2006/ole">
            <p:oleObj spid="_x0000_s164866" name="Equation" r:id="rId5" imgW="2565360" imgH="25380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3" descr="C:\Users\dwharder\Desktop\alsfj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Solve the system of equations, to get the approximate values at each of the interior points…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3" descr="C:\Users\dwharder\Desktop\alsfjk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87563" y="2960688"/>
            <a:ext cx="4967287" cy="334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</a:t>
            </a:r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gives us 28 linear equations in 28 unknowns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All the boundary values must be known…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a Solution in 3 Dimensions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225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It wouldn’t be very different in three dimensions, either…</a:t>
            </a:r>
          </a:p>
        </p:txBody>
      </p:sp>
      <p:graphicFrame>
        <p:nvGraphicFramePr>
          <p:cNvPr id="22530" name="Object 6"/>
          <p:cNvGraphicFramePr>
            <a:graphicFrameLocks noChangeAspect="1"/>
          </p:cNvGraphicFramePr>
          <p:nvPr/>
        </p:nvGraphicFramePr>
        <p:xfrm>
          <a:off x="457200" y="2149019"/>
          <a:ext cx="8435975" cy="516394"/>
        </p:xfrm>
        <a:graphic>
          <a:graphicData uri="http://schemas.openxmlformats.org/presentationml/2006/ole">
            <p:oleObj spid="_x0000_s165890" name="Equation" r:id="rId3" imgW="4140000" imgH="253800" progId="Equation.DSMT4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Grids are perfect if we are attempting to approximate a solution on a rectangular region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Most systems are not rectangular…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We can solve Laplace’s equation on any simply connected or </a:t>
            </a:r>
            <a:r>
              <a:rPr lang="en-US" dirty="0" smtClean="0">
                <a:latin typeface="Arial" charset="0"/>
                <a:cs typeface="Arial" charset="0"/>
              </a:rPr>
              <a:t>contiguous </a:t>
            </a:r>
            <a:r>
              <a:rPr lang="en-US" dirty="0" smtClean="0">
                <a:latin typeface="Arial" charset="0"/>
                <a:cs typeface="Arial" charset="0"/>
              </a:rPr>
              <a:t>domain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71684" name="Picture 12" descr="C:\Users\dwharder\Desktop\regio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8538" y="3749675"/>
            <a:ext cx="47529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In one dimension, this simplifies to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where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 and the solution to any boundary-value problem is a straight line connecting the two end points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5411" name="Object 6"/>
          <p:cNvGraphicFramePr>
            <a:graphicFrameLocks noChangeAspect="1"/>
          </p:cNvGraphicFramePr>
          <p:nvPr/>
        </p:nvGraphicFramePr>
        <p:xfrm>
          <a:off x="4122738" y="2287588"/>
          <a:ext cx="857250" cy="687387"/>
        </p:xfrm>
        <a:graphic>
          <a:graphicData uri="http://schemas.openxmlformats.org/presentationml/2006/ole">
            <p:oleObj spid="_x0000_s145411" name="Equation" r:id="rId4" imgW="520560" imgH="41904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4" descr="C:\Users\dwharder\Desktop\blah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0588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7270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Suppose we have an irregular shape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It may be possible to impose a grid on the shape</a:t>
            </a:r>
          </a:p>
        </p:txBody>
      </p:sp>
      <p:pic>
        <p:nvPicPr>
          <p:cNvPr id="73732" name="Picture 3" descr="C:\Users\dwharder\Desktop\blah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6698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6" name="Picture 2" descr="C:\Users\dwharder\Desktop\asdfsfd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Those points outside the region would have to be </a:t>
            </a:r>
            <a:r>
              <a:rPr lang="en-CA" dirty="0" smtClean="0">
                <a:latin typeface="Arial" charset="0"/>
                <a:cs typeface="Arial" charset="0"/>
              </a:rPr>
              <a:t>specified</a:t>
            </a: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Users\dwharder\Desktop\sd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757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could increase the number of points, but this may still be sub-optimal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C:\Users\dwharder\Desktop\sd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Irregular Domains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768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may have symmetries in one subdomain, but not in others</a:t>
            </a:r>
          </a:p>
        </p:txBody>
      </p:sp>
      <p:cxnSp>
        <p:nvCxnSpPr>
          <p:cNvPr id="6" name="Straight Connector 5"/>
          <p:cNvCxnSpPr/>
          <p:nvPr/>
        </p:nvCxnSpPr>
        <p:spPr>
          <a:xfrm rot="16200000" flipH="1">
            <a:off x="2205038" y="2708275"/>
            <a:ext cx="2808288" cy="280828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Finite Elements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 alternative techniques, pioneered by Alexander Hrennikoff (a civil engineer) and Richard Courant in the early 1940s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Finite elements allow the user to use tessellations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This divides the domain into triangular sub-domains in two dimensions or tetrahedral sub-domains in three dimensions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Nanotechnology students will see the finite-element method in their 3B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Initial and Boundary Conditions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When you consider this grid, there are 16 unknown points</a:t>
            </a:r>
          </a:p>
        </p:txBody>
      </p:sp>
      <p:pic>
        <p:nvPicPr>
          <p:cNvPr id="78852" name="Picture 2" descr="C:\Users\dwharder\Desktop\asdfsfd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Initial and Boundary Conditions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To create a system of linear equations, it’s necessary to label the points from 1 to 16 in some manner</a:t>
            </a:r>
          </a:p>
        </p:txBody>
      </p:sp>
      <p:pic>
        <p:nvPicPr>
          <p:cNvPr id="79876" name="Picture 2" descr="C:\Users\dwharder\Desktop\asdfsfd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7" name="TextBox 5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8" name="TextBox 6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79" name="TextBox 12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0" name="TextBox 13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1" name="TextBox 14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2" name="TextBox 20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3" name="TextBox 21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4" name="TextBox 22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5" name="TextBox 23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6" name="TextBox 24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7" name="TextBox 25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8" name="TextBox 28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89" name="TextBox 29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90" name="TextBox 30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91" name="TextBox 31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9892" name="TextBox 32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Initial and Boundary Conditions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will need a mapping between what we will call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Arial" charset="0"/>
                <a:cs typeface="Arial" charset="0"/>
              </a:rPr>
              <a:t>-space and the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mtClean="0">
                <a:latin typeface="Arial" charset="0"/>
                <a:cs typeface="Arial" charset="0"/>
              </a:rPr>
              <a:t>-space  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 ↔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2,2</a:t>
            </a:r>
            <a:r>
              <a:rPr lang="en-CA" sz="1600" i="1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2,3</a:t>
            </a:r>
            <a:r>
              <a:rPr lang="en-CA" sz="1600" i="1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3,2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3,3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CA" sz="1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3,4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CA" sz="1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4,3</a:t>
            </a:r>
            <a:r>
              <a:rPr lang="en-CA" sz="1600" i="1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CA" sz="1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4,4</a:t>
            </a:r>
            <a:r>
              <a:rPr lang="en-CA" sz="1600" i="1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CA" sz="1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4,5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r>
              <a:rPr lang="en-CA" sz="1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4,6</a:t>
            </a:r>
            <a:r>
              <a:rPr lang="en-CA" sz="1600" i="1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CA" sz="1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4,7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en-CA" sz="1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4,8</a:t>
            </a:r>
            <a:r>
              <a:rPr lang="en-CA" sz="1600" i="1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CA" sz="1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5,4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5,5</a:t>
            </a:r>
            <a:r>
              <a:rPr lang="en-CA" sz="1600" i="1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r>
              <a:rPr lang="en-CA" sz="1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5,6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CA" sz="16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5,7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smtClean="0">
                <a:latin typeface="Arial" charset="0"/>
                <a:cs typeface="Arial" charset="0"/>
              </a:rPr>
              <a:t>			</a:t>
            </a:r>
            <a:r>
              <a:rPr lang="en-CA" sz="1600" i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600" baseline="-250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smtClean="0">
                <a:latin typeface="Arial" charset="0"/>
                <a:cs typeface="Arial" charset="0"/>
              </a:rPr>
              <a:t>↔</a:t>
            </a:r>
            <a:r>
              <a:rPr lang="en-CA" sz="16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baseline="-2500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5,8</a:t>
            </a:r>
            <a:r>
              <a:rPr lang="en-CA" sz="1600" i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CA" sz="1600" baseline="-25000" smtClean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0900" name="Picture 2" descr="C:\Users\dwharder\Desktop\asdfsfd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6713" y="2671763"/>
            <a:ext cx="4859337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4683125" y="3155950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2" name="TextBox 6"/>
          <p:cNvSpPr txBox="1">
            <a:spLocks noChangeArrowheads="1"/>
          </p:cNvSpPr>
          <p:nvPr/>
        </p:nvSpPr>
        <p:spPr bwMode="auto">
          <a:xfrm>
            <a:off x="5199063" y="3155950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3" name="TextBox 12"/>
          <p:cNvSpPr txBox="1">
            <a:spLocks noChangeArrowheads="1"/>
          </p:cNvSpPr>
          <p:nvPr/>
        </p:nvSpPr>
        <p:spPr bwMode="auto">
          <a:xfrm>
            <a:off x="4686300" y="3689350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4" name="TextBox 13"/>
          <p:cNvSpPr txBox="1">
            <a:spLocks noChangeArrowheads="1"/>
          </p:cNvSpPr>
          <p:nvPr/>
        </p:nvSpPr>
        <p:spPr bwMode="auto">
          <a:xfrm>
            <a:off x="5192713" y="36845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5" name="TextBox 14"/>
          <p:cNvSpPr txBox="1">
            <a:spLocks noChangeArrowheads="1"/>
          </p:cNvSpPr>
          <p:nvPr/>
        </p:nvSpPr>
        <p:spPr bwMode="auto">
          <a:xfrm>
            <a:off x="5738813" y="3689350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6" name="TextBox 20"/>
          <p:cNvSpPr txBox="1">
            <a:spLocks noChangeArrowheads="1"/>
          </p:cNvSpPr>
          <p:nvPr/>
        </p:nvSpPr>
        <p:spPr bwMode="auto">
          <a:xfrm>
            <a:off x="5200650" y="422433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7" name="TextBox 21"/>
          <p:cNvSpPr txBox="1">
            <a:spLocks noChangeArrowheads="1"/>
          </p:cNvSpPr>
          <p:nvPr/>
        </p:nvSpPr>
        <p:spPr bwMode="auto">
          <a:xfrm>
            <a:off x="5716588" y="422433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8" name="TextBox 22"/>
          <p:cNvSpPr txBox="1">
            <a:spLocks noChangeArrowheads="1"/>
          </p:cNvSpPr>
          <p:nvPr/>
        </p:nvSpPr>
        <p:spPr bwMode="auto">
          <a:xfrm>
            <a:off x="6248400" y="4219575"/>
            <a:ext cx="414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09" name="TextBox 23"/>
          <p:cNvSpPr txBox="1">
            <a:spLocks noChangeArrowheads="1"/>
          </p:cNvSpPr>
          <p:nvPr/>
        </p:nvSpPr>
        <p:spPr bwMode="auto">
          <a:xfrm>
            <a:off x="6781800" y="422433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0" name="TextBox 24"/>
          <p:cNvSpPr txBox="1">
            <a:spLocks noChangeArrowheads="1"/>
          </p:cNvSpPr>
          <p:nvPr/>
        </p:nvSpPr>
        <p:spPr bwMode="auto">
          <a:xfrm>
            <a:off x="7245350" y="4219575"/>
            <a:ext cx="492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1" name="TextBox 25"/>
          <p:cNvSpPr txBox="1">
            <a:spLocks noChangeArrowheads="1"/>
          </p:cNvSpPr>
          <p:nvPr/>
        </p:nvSpPr>
        <p:spPr bwMode="auto">
          <a:xfrm>
            <a:off x="7783513" y="4224338"/>
            <a:ext cx="4873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2" name="TextBox 28"/>
          <p:cNvSpPr txBox="1">
            <a:spLocks noChangeArrowheads="1"/>
          </p:cNvSpPr>
          <p:nvPr/>
        </p:nvSpPr>
        <p:spPr bwMode="auto">
          <a:xfrm>
            <a:off x="5657850" y="474821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3" name="TextBox 29"/>
          <p:cNvSpPr txBox="1">
            <a:spLocks noChangeArrowheads="1"/>
          </p:cNvSpPr>
          <p:nvPr/>
        </p:nvSpPr>
        <p:spPr bwMode="auto">
          <a:xfrm>
            <a:off x="6189663" y="4754563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4" name="TextBox 30"/>
          <p:cNvSpPr txBox="1">
            <a:spLocks noChangeArrowheads="1"/>
          </p:cNvSpPr>
          <p:nvPr/>
        </p:nvSpPr>
        <p:spPr bwMode="auto">
          <a:xfrm>
            <a:off x="6713538" y="4749800"/>
            <a:ext cx="492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5" name="TextBox 31"/>
          <p:cNvSpPr txBox="1">
            <a:spLocks noChangeArrowheads="1"/>
          </p:cNvSpPr>
          <p:nvPr/>
        </p:nvSpPr>
        <p:spPr bwMode="auto">
          <a:xfrm>
            <a:off x="7248525" y="4752975"/>
            <a:ext cx="492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6" name="TextBox 32"/>
          <p:cNvSpPr txBox="1">
            <a:spLocks noChangeArrowheads="1"/>
          </p:cNvSpPr>
          <p:nvPr/>
        </p:nvSpPr>
        <p:spPr bwMode="auto">
          <a:xfrm>
            <a:off x="7773988" y="4752975"/>
            <a:ext cx="4921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7" name="TextBox 5"/>
          <p:cNvSpPr txBox="1">
            <a:spLocks noChangeArrowheads="1"/>
          </p:cNvSpPr>
          <p:nvPr/>
        </p:nvSpPr>
        <p:spPr bwMode="auto">
          <a:xfrm>
            <a:off x="4949825" y="34083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2,2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8" name="TextBox 6"/>
          <p:cNvSpPr txBox="1">
            <a:spLocks noChangeArrowheads="1"/>
          </p:cNvSpPr>
          <p:nvPr/>
        </p:nvSpPr>
        <p:spPr bwMode="auto">
          <a:xfrm>
            <a:off x="5473700" y="34083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2,3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19" name="TextBox 12"/>
          <p:cNvSpPr txBox="1">
            <a:spLocks noChangeArrowheads="1"/>
          </p:cNvSpPr>
          <p:nvPr/>
        </p:nvSpPr>
        <p:spPr bwMode="auto">
          <a:xfrm>
            <a:off x="4953000" y="39131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3,2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0" name="TextBox 13"/>
          <p:cNvSpPr txBox="1">
            <a:spLocks noChangeArrowheads="1"/>
          </p:cNvSpPr>
          <p:nvPr/>
        </p:nvSpPr>
        <p:spPr bwMode="auto">
          <a:xfrm>
            <a:off x="5476875" y="39131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3,3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1" name="TextBox 14"/>
          <p:cNvSpPr txBox="1">
            <a:spLocks noChangeArrowheads="1"/>
          </p:cNvSpPr>
          <p:nvPr/>
        </p:nvSpPr>
        <p:spPr bwMode="auto">
          <a:xfrm>
            <a:off x="5992813" y="39131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3,4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2" name="TextBox 20"/>
          <p:cNvSpPr txBox="1">
            <a:spLocks noChangeArrowheads="1"/>
          </p:cNvSpPr>
          <p:nvPr/>
        </p:nvSpPr>
        <p:spPr bwMode="auto">
          <a:xfrm>
            <a:off x="5480050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4,3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3" name="TextBox 21"/>
          <p:cNvSpPr txBox="1">
            <a:spLocks noChangeArrowheads="1"/>
          </p:cNvSpPr>
          <p:nvPr/>
        </p:nvSpPr>
        <p:spPr bwMode="auto">
          <a:xfrm>
            <a:off x="5995988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4,4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4" name="TextBox 22"/>
          <p:cNvSpPr txBox="1">
            <a:spLocks noChangeArrowheads="1"/>
          </p:cNvSpPr>
          <p:nvPr/>
        </p:nvSpPr>
        <p:spPr bwMode="auto">
          <a:xfrm>
            <a:off x="6575425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4,5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5" name="TextBox 23"/>
          <p:cNvSpPr txBox="1">
            <a:spLocks noChangeArrowheads="1"/>
          </p:cNvSpPr>
          <p:nvPr/>
        </p:nvSpPr>
        <p:spPr bwMode="auto">
          <a:xfrm>
            <a:off x="7100888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4,6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6" name="TextBox 24"/>
          <p:cNvSpPr txBox="1">
            <a:spLocks noChangeArrowheads="1"/>
          </p:cNvSpPr>
          <p:nvPr/>
        </p:nvSpPr>
        <p:spPr bwMode="auto">
          <a:xfrm>
            <a:off x="7589838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4,7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7" name="TextBox 25"/>
          <p:cNvSpPr txBox="1">
            <a:spLocks noChangeArrowheads="1"/>
          </p:cNvSpPr>
          <p:nvPr/>
        </p:nvSpPr>
        <p:spPr bwMode="auto">
          <a:xfrm>
            <a:off x="8131175" y="44370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4,8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8" name="TextBox 28"/>
          <p:cNvSpPr txBox="1">
            <a:spLocks noChangeArrowheads="1"/>
          </p:cNvSpPr>
          <p:nvPr/>
        </p:nvSpPr>
        <p:spPr bwMode="auto">
          <a:xfrm>
            <a:off x="6022975" y="49704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5,4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29" name="TextBox 29"/>
          <p:cNvSpPr txBox="1">
            <a:spLocks noChangeArrowheads="1"/>
          </p:cNvSpPr>
          <p:nvPr/>
        </p:nvSpPr>
        <p:spPr bwMode="auto">
          <a:xfrm>
            <a:off x="6538913" y="49704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5,5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30" name="TextBox 30"/>
          <p:cNvSpPr txBox="1">
            <a:spLocks noChangeArrowheads="1"/>
          </p:cNvSpPr>
          <p:nvPr/>
        </p:nvSpPr>
        <p:spPr bwMode="auto">
          <a:xfrm>
            <a:off x="7065963" y="49704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5,6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31" name="TextBox 31"/>
          <p:cNvSpPr txBox="1">
            <a:spLocks noChangeArrowheads="1"/>
          </p:cNvSpPr>
          <p:nvPr/>
        </p:nvSpPr>
        <p:spPr bwMode="auto">
          <a:xfrm>
            <a:off x="7593013" y="49704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5,7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0932" name="TextBox 32"/>
          <p:cNvSpPr txBox="1">
            <a:spLocks noChangeArrowheads="1"/>
          </p:cNvSpPr>
          <p:nvPr/>
        </p:nvSpPr>
        <p:spPr bwMode="auto">
          <a:xfrm>
            <a:off x="8134350" y="4970463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5,8</a:t>
            </a:r>
            <a:endParaRPr lang="en-CA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 Conditions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Now, suppose the boundary conditions </a:t>
            </a:r>
            <a:r>
              <a:rPr lang="en-CA" dirty="0" smtClean="0">
                <a:latin typeface="Arial" charset="0"/>
                <a:cs typeface="Arial" charset="0"/>
              </a:rPr>
              <a:t>are:</a:t>
            </a:r>
            <a:endParaRPr lang="en-CA" dirty="0" smtClean="0">
              <a:latin typeface="Arial" charset="0"/>
              <a:cs typeface="Arial" charset="0"/>
            </a:endParaRPr>
          </a:p>
          <a:p>
            <a:pPr lvl="1" algn="ctr"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±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5 V</a:t>
            </a:r>
            <a:r>
              <a:rPr lang="en-CA" dirty="0" smtClean="0">
                <a:latin typeface="Arial" charset="0"/>
                <a:cs typeface="Arial" charset="0"/>
              </a:rPr>
              <a:t> at the </a:t>
            </a:r>
            <a:r>
              <a:rPr lang="en-CA" dirty="0" smtClean="0">
                <a:latin typeface="Arial" charset="0"/>
                <a:cs typeface="Arial" charset="0"/>
              </a:rPr>
              <a:t>ends and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CA" dirty="0" smtClean="0">
                <a:latin typeface="Arial" charset="0"/>
                <a:cs typeface="Arial" charset="0"/>
              </a:rPr>
              <a:t> everywhere else</a:t>
            </a:r>
          </a:p>
        </p:txBody>
      </p:sp>
      <p:pic>
        <p:nvPicPr>
          <p:cNvPr id="81924" name="Picture 7" descr="C:\Users\dwharder\Desktop\b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If we are dealing with soap films, the force that exerted by the film is proportional to the concavity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With concentrations, thermal energy and electric potentials, for a system to be in steady state, the</a:t>
            </a:r>
            <a:r>
              <a:rPr lang="en-CA" i="1" dirty="0" smtClean="0">
                <a:latin typeface="Arial" charset="0"/>
                <a:cs typeface="Arial" charset="0"/>
              </a:rPr>
              <a:t> forces</a:t>
            </a:r>
            <a:r>
              <a:rPr lang="en-CA" dirty="0" smtClean="0">
                <a:latin typeface="Arial" charset="0"/>
                <a:cs typeface="Arial" charset="0"/>
              </a:rPr>
              <a:t> exerted by the second derivatives with respect to concentration, thermal energy and electric potentials must be zero and cancel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 Conditions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Those points closest to these boundaries would </a:t>
            </a:r>
            <a:r>
              <a:rPr lang="en-CA" dirty="0" smtClean="0">
                <a:latin typeface="Arial" charset="0"/>
                <a:cs typeface="Arial" charset="0"/>
              </a:rPr>
              <a:t>be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given </a:t>
            </a:r>
            <a:r>
              <a:rPr lang="en-CA" dirty="0" smtClean="0">
                <a:latin typeface="Arial" charset="0"/>
                <a:cs typeface="Arial" charset="0"/>
              </a:rPr>
              <a:t>the specified values</a:t>
            </a:r>
          </a:p>
        </p:txBody>
      </p:sp>
      <p:pic>
        <p:nvPicPr>
          <p:cNvPr id="82948" name="Picture 5" descr="C:\Users\dwharder\Desktop\bl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9" name="Picture 6" descr="C:\Users\dwharder\Desktop\bl4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Picture 8" descr="C:\Users\dwharder\Desktop\bl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Now we have a grid of points where each </a:t>
            </a:r>
            <a:r>
              <a:rPr lang="en-CA" dirty="0" smtClean="0">
                <a:latin typeface="Arial" charset="0"/>
                <a:cs typeface="Arial" charset="0"/>
              </a:rPr>
              <a:t>has </a:t>
            </a:r>
            <a:r>
              <a:rPr lang="en-CA" dirty="0" smtClean="0">
                <a:latin typeface="Arial" charset="0"/>
                <a:cs typeface="Arial" charset="0"/>
              </a:rPr>
              <a:t>either: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 specified value (the boundary values), or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Unknown values (what we will solve for)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83973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4" name="TextBox 22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5" name="TextBox 23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6" name="TextBox 24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7" name="TextBox 25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8" name="TextBox 26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79" name="TextBox 27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0" name="TextBox 28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1" name="TextBox 29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2" name="TextBox 30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dirty="0">
                <a:latin typeface="Times New Roman" pitchFamily="18" charset="0"/>
                <a:cs typeface="Times New Roman" pitchFamily="18" charset="0"/>
              </a:rPr>
              <a:t>9</a:t>
            </a:r>
            <a:endParaRPr lang="en-CA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3" name="TextBox 31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4" name="TextBox 32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5" name="TextBox 33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6" name="TextBox 34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7" name="TextBox 35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8" name="TextBox 36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3989" name="TextBox 37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At each unknown point, we apply the finite-difference equation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3557" name="Picture 8" descr="C:\Users\dwharder\Desktop\bl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8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3554" name="Object 6"/>
          <p:cNvGraphicFramePr>
            <a:graphicFrameLocks noChangeAspect="1"/>
          </p:cNvGraphicFramePr>
          <p:nvPr/>
        </p:nvGraphicFramePr>
        <p:xfrm>
          <a:off x="2406650" y="2128838"/>
          <a:ext cx="4219575" cy="415925"/>
        </p:xfrm>
        <a:graphic>
          <a:graphicData uri="http://schemas.openxmlformats.org/presentationml/2006/ole">
            <p:oleObj spid="_x0000_s166914" name="Equation" r:id="rId5" imgW="2565360" imgH="253800" progId="Equation.DSMT4">
              <p:embed/>
            </p:oleObj>
          </a:graphicData>
        </a:graphic>
      </p:graphicFrame>
      <p:sp>
        <p:nvSpPr>
          <p:cNvPr id="23559" name="TextBox 24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0" name="TextBox 25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1" name="TextBox 26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2" name="TextBox 27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3" name="TextBox 28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4" name="TextBox 29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5" name="TextBox 30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6" name="TextBox 31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7" name="TextBox 32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8" name="TextBox 33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69" name="TextBox 34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70" name="TextBox 35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71" name="TextBox 36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72" name="TextBox 37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73" name="TextBox 38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74" name="TextBox 39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6916" name="Picture 4" descr="C:\Users\dwharder\Desktop\asdlfjk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6" name="Slide Number Placeholder 2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27" name="Footer Placeholder 2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will zoom on the top left area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84996" name="Picture 8" descr="C:\Users\dwharder\Desktop\bl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7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8" name="TextBox 24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4999" name="TextBox 25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0" name="TextBox 26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1" name="TextBox 27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2" name="TextBox 28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3" name="TextBox 29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4" name="TextBox 30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5" name="TextBox 31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6" name="TextBox 32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7" name="TextBox 33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8" name="TextBox 34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09" name="TextBox 35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10" name="TextBox 36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11" name="TextBox 37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12" name="TextBox 38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013" name="TextBox 39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268538" y="2781300"/>
            <a:ext cx="2016125" cy="20161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7941" name="Object 6"/>
          <p:cNvGraphicFramePr>
            <a:graphicFrameLocks noChangeAspect="1"/>
          </p:cNvGraphicFramePr>
          <p:nvPr/>
        </p:nvGraphicFramePr>
        <p:xfrm>
          <a:off x="4516437" y="1392238"/>
          <a:ext cx="4219575" cy="415925"/>
        </p:xfrm>
        <a:graphic>
          <a:graphicData uri="http://schemas.openxmlformats.org/presentationml/2006/ole">
            <p:oleObj spid="_x0000_s167941" name="Equation" r:id="rId3" imgW="2565360" imgH="253800" progId="Equation.DSMT4">
              <p:embed/>
            </p:oleObj>
          </a:graphicData>
        </a:graphic>
      </p:graphicFrame>
      <p:sp>
        <p:nvSpPr>
          <p:cNvPr id="24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4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4583" name="Picture 8" descr="C:\Users\dwharder\Desktop\zoo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4" name="Picture 5" descr="C:\Users\dwharder\Desktop\bl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5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6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87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4579" name="Object 10"/>
          <p:cNvGraphicFramePr>
            <a:graphicFrameLocks noChangeAspect="1"/>
          </p:cNvGraphicFramePr>
          <p:nvPr/>
        </p:nvGraphicFramePr>
        <p:xfrm>
          <a:off x="3128963" y="1990725"/>
          <a:ext cx="3070225" cy="374650"/>
        </p:xfrm>
        <a:graphic>
          <a:graphicData uri="http://schemas.openxmlformats.org/presentationml/2006/ole">
            <p:oleObj spid="_x0000_s167939" name="Equation" r:id="rId6" imgW="1866600" imgH="228600" progId="Equation.DSMT4">
              <p:embed/>
            </p:oleObj>
          </a:graphicData>
        </a:graphic>
      </p:graphicFrame>
      <p:pic>
        <p:nvPicPr>
          <p:cNvPr id="24589" name="Picture 11" descr="C:\Users\dwharder\Desktop\asd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06763" y="2873375"/>
            <a:ext cx="1801812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90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91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92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93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594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4595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4278313" y="2309813"/>
          <a:ext cx="2422525" cy="374650"/>
        </p:xfrm>
        <a:graphic>
          <a:graphicData uri="http://schemas.openxmlformats.org/presentationml/2006/ole">
            <p:oleObj spid="_x0000_s167940" name="Equation" r:id="rId8" imgW="1473120" imgH="228600" progId="Equation.DSMT4">
              <p:embed/>
            </p:oleObj>
          </a:graphicData>
        </a:graphic>
      </p:graphicFrame>
      <p:pic>
        <p:nvPicPr>
          <p:cNvPr id="21" name="Picture 4" descr="C:\Users\dwharder\Desktop\asdlfj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965" name="Object 6"/>
          <p:cNvGraphicFramePr>
            <a:graphicFrameLocks noChangeAspect="1"/>
          </p:cNvGraphicFramePr>
          <p:nvPr/>
        </p:nvGraphicFramePr>
        <p:xfrm>
          <a:off x="4516438" y="1392238"/>
          <a:ext cx="4219575" cy="415925"/>
        </p:xfrm>
        <a:graphic>
          <a:graphicData uri="http://schemas.openxmlformats.org/presentationml/2006/ole">
            <p:oleObj spid="_x0000_s168965" name="Equation" r:id="rId3" imgW="2565360" imgH="253800" progId="Equation.DSMT4">
              <p:embed/>
            </p:oleObj>
          </a:graphicData>
        </a:graphic>
      </p:graphicFrame>
      <p:sp>
        <p:nvSpPr>
          <p:cNvPr id="256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56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5607" name="Picture 8" descr="C:\Users\dwharder\Desktop\zoom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8" name="Picture 5" descr="C:\Users\dwharder\Desktop\bl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3106738" y="1990725"/>
          <a:ext cx="3090862" cy="374650"/>
        </p:xfrm>
        <a:graphic>
          <a:graphicData uri="http://schemas.openxmlformats.org/presentationml/2006/ole">
            <p:oleObj spid="_x0000_s168963" name="Equation" r:id="rId6" imgW="1879560" imgH="228600" progId="Equation.DSMT4">
              <p:embed/>
            </p:oleObj>
          </a:graphicData>
        </a:graphic>
      </p:graphicFrame>
      <p:pic>
        <p:nvPicPr>
          <p:cNvPr id="25613" name="Picture 11" descr="C:\Users\dwharder\Desktop\asd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33838" y="2873375"/>
            <a:ext cx="1801812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4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5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6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7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618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5619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graphicFrame>
        <p:nvGraphicFramePr>
          <p:cNvPr id="25604" name="Object 10"/>
          <p:cNvGraphicFramePr>
            <a:graphicFrameLocks noChangeAspect="1"/>
          </p:cNvGraphicFramePr>
          <p:nvPr/>
        </p:nvGraphicFramePr>
        <p:xfrm>
          <a:off x="4270375" y="2309813"/>
          <a:ext cx="2297113" cy="374650"/>
        </p:xfrm>
        <a:graphic>
          <a:graphicData uri="http://schemas.openxmlformats.org/presentationml/2006/ole">
            <p:oleObj spid="_x0000_s168964" name="Equation" r:id="rId8" imgW="1396800" imgH="228600" progId="Equation.DSMT4">
              <p:embed/>
            </p:oleObj>
          </a:graphicData>
        </a:graphic>
      </p:graphicFrame>
      <p:pic>
        <p:nvPicPr>
          <p:cNvPr id="21" name="Picture 4" descr="C:\Users\dwharder\Desktop\asdlfj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66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6631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3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34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35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6627" name="Object 3"/>
          <p:cNvGraphicFramePr>
            <a:graphicFrameLocks noChangeAspect="1"/>
          </p:cNvGraphicFramePr>
          <p:nvPr/>
        </p:nvGraphicFramePr>
        <p:xfrm>
          <a:off x="3128963" y="1990725"/>
          <a:ext cx="3068637" cy="374650"/>
        </p:xfrm>
        <a:graphic>
          <a:graphicData uri="http://schemas.openxmlformats.org/presentationml/2006/ole">
            <p:oleObj spid="_x0000_s169987" name="Equation" r:id="rId5" imgW="1866600" imgH="228600" progId="Equation.DSMT4">
              <p:embed/>
            </p:oleObj>
          </a:graphicData>
        </a:graphic>
      </p:graphicFrame>
      <p:pic>
        <p:nvPicPr>
          <p:cNvPr id="26637" name="Picture 11" descr="C:\Users\dwharder\Desktop\asd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13113" y="3592513"/>
            <a:ext cx="1801812" cy="180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8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39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40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41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642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6643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graphicFrame>
        <p:nvGraphicFramePr>
          <p:cNvPr id="26628" name="Object 10"/>
          <p:cNvGraphicFramePr>
            <a:graphicFrameLocks noChangeAspect="1"/>
          </p:cNvGraphicFramePr>
          <p:nvPr/>
        </p:nvGraphicFramePr>
        <p:xfrm>
          <a:off x="4283075" y="2309813"/>
          <a:ext cx="2295525" cy="374650"/>
        </p:xfrm>
        <a:graphic>
          <a:graphicData uri="http://schemas.openxmlformats.org/presentationml/2006/ole">
            <p:oleObj spid="_x0000_s169988" name="Equation" r:id="rId7" imgW="1396800" imgH="228600" progId="Equation.DSMT4">
              <p:embed/>
            </p:oleObj>
          </a:graphicData>
        </a:graphic>
      </p:graphicFrame>
      <p:graphicFrame>
        <p:nvGraphicFramePr>
          <p:cNvPr id="169989" name="Object 6"/>
          <p:cNvGraphicFramePr>
            <a:graphicFrameLocks noChangeAspect="1"/>
          </p:cNvGraphicFramePr>
          <p:nvPr/>
        </p:nvGraphicFramePr>
        <p:xfrm>
          <a:off x="4516438" y="1392238"/>
          <a:ext cx="4219575" cy="415925"/>
        </p:xfrm>
        <a:graphic>
          <a:graphicData uri="http://schemas.openxmlformats.org/presentationml/2006/ole">
            <p:oleObj spid="_x0000_s169989" name="Equation" r:id="rId8" imgW="2565360" imgH="253800" progId="Equation.DSMT4">
              <p:embed/>
            </p:oleObj>
          </a:graphicData>
        </a:graphic>
      </p:graphicFrame>
      <p:pic>
        <p:nvPicPr>
          <p:cNvPr id="21" name="Picture 4" descr="C:\Users\dwharder\Desktop\asdlfj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765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 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27654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5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3213100" y="1990725"/>
          <a:ext cx="2901950" cy="374650"/>
        </p:xfrm>
        <a:graphic>
          <a:graphicData uri="http://schemas.openxmlformats.org/presentationml/2006/ole">
            <p:oleObj spid="_x0000_s171011" name="Equation" r:id="rId5" imgW="1765080" imgH="228600" progId="Equation.DSMT4">
              <p:embed/>
            </p:oleObj>
          </a:graphicData>
        </a:graphic>
      </p:graphicFrame>
      <p:pic>
        <p:nvPicPr>
          <p:cNvPr id="27657" name="Picture 11" descr="C:\Users\dwharder\Desktop\asd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3838" y="3592513"/>
            <a:ext cx="1801812" cy="180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8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9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60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61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62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7663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7664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65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66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71012" name="Object 6"/>
          <p:cNvGraphicFramePr>
            <a:graphicFrameLocks noChangeAspect="1"/>
          </p:cNvGraphicFramePr>
          <p:nvPr/>
        </p:nvGraphicFramePr>
        <p:xfrm>
          <a:off x="4516438" y="1392238"/>
          <a:ext cx="4219575" cy="415925"/>
        </p:xfrm>
        <a:graphic>
          <a:graphicData uri="http://schemas.openxmlformats.org/presentationml/2006/ole">
            <p:oleObj spid="_x0000_s171012" name="Equation" r:id="rId7" imgW="2565360" imgH="253800" progId="Equation.DSMT4">
              <p:embed/>
            </p:oleObj>
          </a:graphicData>
        </a:graphic>
      </p:graphicFrame>
      <p:pic>
        <p:nvPicPr>
          <p:cNvPr id="20" name="Picture 4" descr="C:\Users\dwharder\Desktop\asdlfjk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867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Without much further consideration, it is obvious that this will generate a system of 16 linear equations in 16 unknowns</a:t>
            </a:r>
          </a:p>
        </p:txBody>
      </p:sp>
      <p:graphicFrame>
        <p:nvGraphicFramePr>
          <p:cNvPr id="28674" name="Object 10"/>
          <p:cNvGraphicFramePr>
            <a:graphicFrameLocks noChangeAspect="1"/>
          </p:cNvGraphicFramePr>
          <p:nvPr/>
        </p:nvGraphicFramePr>
        <p:xfrm>
          <a:off x="706438" y="2241550"/>
          <a:ext cx="2566987" cy="4500563"/>
        </p:xfrm>
        <a:graphic>
          <a:graphicData uri="http://schemas.openxmlformats.org/presentationml/2006/ole">
            <p:oleObj spid="_x0000_s172034" name="Equation" r:id="rId3" imgW="2108160" imgH="3708360" progId="Equation.DSMT4">
              <p:embed/>
            </p:oleObj>
          </a:graphicData>
        </a:graphic>
      </p:graphicFrame>
      <p:pic>
        <p:nvPicPr>
          <p:cNvPr id="28677" name="Picture 8" descr="C:\Users\dwharder\Desktop\bl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6100" y="3322638"/>
            <a:ext cx="4319588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5" descr="C:\Users\dwharder\Desktop\bl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27988" y="1700213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TextBox 12"/>
          <p:cNvSpPr txBox="1">
            <a:spLocks noChangeArrowheads="1"/>
          </p:cNvSpPr>
          <p:nvPr/>
        </p:nvSpPr>
        <p:spPr bwMode="auto">
          <a:xfrm>
            <a:off x="4806950" y="378301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0" name="TextBox 13"/>
          <p:cNvSpPr txBox="1">
            <a:spLocks noChangeArrowheads="1"/>
          </p:cNvSpPr>
          <p:nvPr/>
        </p:nvSpPr>
        <p:spPr bwMode="auto">
          <a:xfrm>
            <a:off x="5276850" y="378301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1" name="TextBox 14"/>
          <p:cNvSpPr txBox="1">
            <a:spLocks noChangeArrowheads="1"/>
          </p:cNvSpPr>
          <p:nvPr/>
        </p:nvSpPr>
        <p:spPr bwMode="auto">
          <a:xfrm>
            <a:off x="4810125" y="4249738"/>
            <a:ext cx="369888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2" name="TextBox 15"/>
          <p:cNvSpPr txBox="1">
            <a:spLocks noChangeArrowheads="1"/>
          </p:cNvSpPr>
          <p:nvPr/>
        </p:nvSpPr>
        <p:spPr bwMode="auto">
          <a:xfrm>
            <a:off x="5280025" y="4249738"/>
            <a:ext cx="3683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5710238" y="4249738"/>
            <a:ext cx="369887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4" name="TextBox 17"/>
          <p:cNvSpPr txBox="1">
            <a:spLocks noChangeArrowheads="1"/>
          </p:cNvSpPr>
          <p:nvPr/>
        </p:nvSpPr>
        <p:spPr bwMode="auto">
          <a:xfrm>
            <a:off x="5281613" y="4716463"/>
            <a:ext cx="3698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5" name="TextBox 18"/>
          <p:cNvSpPr txBox="1">
            <a:spLocks noChangeArrowheads="1"/>
          </p:cNvSpPr>
          <p:nvPr/>
        </p:nvSpPr>
        <p:spPr bwMode="auto">
          <a:xfrm>
            <a:off x="5713413" y="4716463"/>
            <a:ext cx="368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6" name="TextBox 19"/>
          <p:cNvSpPr txBox="1">
            <a:spLocks noChangeArrowheads="1"/>
          </p:cNvSpPr>
          <p:nvPr/>
        </p:nvSpPr>
        <p:spPr bwMode="auto">
          <a:xfrm>
            <a:off x="6181725" y="471646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7" name="TextBox 20"/>
          <p:cNvSpPr txBox="1">
            <a:spLocks noChangeArrowheads="1"/>
          </p:cNvSpPr>
          <p:nvPr/>
        </p:nvSpPr>
        <p:spPr bwMode="auto">
          <a:xfrm>
            <a:off x="6642100" y="4716463"/>
            <a:ext cx="368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8" name="TextBox 21"/>
          <p:cNvSpPr txBox="1">
            <a:spLocks noChangeArrowheads="1"/>
          </p:cNvSpPr>
          <p:nvPr/>
        </p:nvSpPr>
        <p:spPr bwMode="auto">
          <a:xfrm>
            <a:off x="7091363" y="4716463"/>
            <a:ext cx="4365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89" name="TextBox 22"/>
          <p:cNvSpPr txBox="1">
            <a:spLocks noChangeArrowheads="1"/>
          </p:cNvSpPr>
          <p:nvPr/>
        </p:nvSpPr>
        <p:spPr bwMode="auto">
          <a:xfrm>
            <a:off x="7569200" y="4716463"/>
            <a:ext cx="431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90" name="TextBox 23"/>
          <p:cNvSpPr txBox="1">
            <a:spLocks noChangeArrowheads="1"/>
          </p:cNvSpPr>
          <p:nvPr/>
        </p:nvSpPr>
        <p:spPr bwMode="auto">
          <a:xfrm>
            <a:off x="5686425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91" name="TextBox 24"/>
          <p:cNvSpPr txBox="1">
            <a:spLocks noChangeArrowheads="1"/>
          </p:cNvSpPr>
          <p:nvPr/>
        </p:nvSpPr>
        <p:spPr bwMode="auto">
          <a:xfrm>
            <a:off x="6154738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92" name="TextBox 25"/>
          <p:cNvSpPr txBox="1">
            <a:spLocks noChangeArrowheads="1"/>
          </p:cNvSpPr>
          <p:nvPr/>
        </p:nvSpPr>
        <p:spPr bwMode="auto">
          <a:xfrm>
            <a:off x="6615113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93" name="TextBox 26"/>
          <p:cNvSpPr txBox="1">
            <a:spLocks noChangeArrowheads="1"/>
          </p:cNvSpPr>
          <p:nvPr/>
        </p:nvSpPr>
        <p:spPr bwMode="auto">
          <a:xfrm>
            <a:off x="7094538" y="5192713"/>
            <a:ext cx="4365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694" name="TextBox 27"/>
          <p:cNvSpPr txBox="1">
            <a:spLocks noChangeArrowheads="1"/>
          </p:cNvSpPr>
          <p:nvPr/>
        </p:nvSpPr>
        <p:spPr bwMode="auto">
          <a:xfrm>
            <a:off x="7572375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297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In matrix form, we have:</a:t>
            </a:r>
          </a:p>
        </p:txBody>
      </p:sp>
      <p:graphicFrame>
        <p:nvGraphicFramePr>
          <p:cNvPr id="29698" name="Object 10"/>
          <p:cNvGraphicFramePr>
            <a:graphicFrameLocks noChangeAspect="1"/>
          </p:cNvGraphicFramePr>
          <p:nvPr/>
        </p:nvGraphicFramePr>
        <p:xfrm>
          <a:off x="179388" y="1881188"/>
          <a:ext cx="8863012" cy="4471987"/>
        </p:xfrm>
        <a:graphic>
          <a:graphicData uri="http://schemas.openxmlformats.org/presentationml/2006/ole">
            <p:oleObj spid="_x0000_s173058" name="Equation" r:id="rId3" imgW="7277040" imgH="3682800" progId="Equation.DSMT4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In two and three dimensions, Laplace’s equation says that at each point, the sums of the concavities is zero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074" name="Object 6"/>
          <p:cNvGraphicFramePr>
            <a:graphicFrameLocks noChangeAspect="1"/>
          </p:cNvGraphicFramePr>
          <p:nvPr/>
        </p:nvGraphicFramePr>
        <p:xfrm>
          <a:off x="3708400" y="2497784"/>
          <a:ext cx="1441450" cy="728663"/>
        </p:xfrm>
        <a:graphic>
          <a:graphicData uri="http://schemas.openxmlformats.org/presentationml/2006/ole">
            <p:oleObj spid="_x0000_s146434" name="Equation" r:id="rId4" imgW="876240" imgH="444240" progId="Equation.DSMT4">
              <p:embed/>
            </p:oleObj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3395663" y="3643489"/>
          <a:ext cx="2066925" cy="728662"/>
        </p:xfrm>
        <a:graphic>
          <a:graphicData uri="http://schemas.openxmlformats.org/presentationml/2006/ole">
            <p:oleObj spid="_x0000_s146435" name="Equation" r:id="rId5" imgW="1257120" imgH="444240" progId="Equation.DSMT4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Solving this in Matlab yields:</a:t>
            </a:r>
          </a:p>
        </p:txBody>
      </p:sp>
      <p:graphicFrame>
        <p:nvGraphicFramePr>
          <p:cNvPr id="30722" name="Object 10"/>
          <p:cNvGraphicFramePr>
            <a:graphicFrameLocks noChangeAspect="1"/>
          </p:cNvGraphicFramePr>
          <p:nvPr/>
        </p:nvGraphicFramePr>
        <p:xfrm>
          <a:off x="3884613" y="2052638"/>
          <a:ext cx="1452562" cy="4471987"/>
        </p:xfrm>
        <a:graphic>
          <a:graphicData uri="http://schemas.openxmlformats.org/presentationml/2006/ole">
            <p:oleObj spid="_x0000_s174082" name="Equation" r:id="rId3" imgW="1193760" imgH="3682800" progId="Equation.DSMT4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3174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Recall our initial designations of the 16 points:</a:t>
            </a:r>
          </a:p>
        </p:txBody>
      </p:sp>
      <p:pic>
        <p:nvPicPr>
          <p:cNvPr id="31749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6" descr="C:\Users\dwharder\Desktop\bl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Box 5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2" name="TextBox 6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3" name="TextBox 7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4" name="TextBox 8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5" name="TextBox 9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6" name="TextBox 10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7" name="TextBox 11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8" name="TextBox 12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59" name="TextBox 13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0" name="TextBox 14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1" name="TextBox 15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2" name="TextBox 16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3" name="TextBox 17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4" name="TextBox 18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5" name="TextBox 19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766" name="TextBox 20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1746" name="Object 10"/>
          <p:cNvGraphicFramePr>
            <a:graphicFrameLocks noChangeAspect="1"/>
          </p:cNvGraphicFramePr>
          <p:nvPr/>
        </p:nvGraphicFramePr>
        <p:xfrm>
          <a:off x="179388" y="2052638"/>
          <a:ext cx="1452562" cy="4471987"/>
        </p:xfrm>
        <a:graphic>
          <a:graphicData uri="http://schemas.openxmlformats.org/presentationml/2006/ole">
            <p:oleObj spid="_x0000_s175106" name="Equation" r:id="rId5" imgW="1193760" imgH="3682800" progId="Equation.DSMT4">
              <p:embed/>
            </p:oleObj>
          </a:graphicData>
        </a:graphic>
      </p:graphicFrame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71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327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Substituting the values we determined yields:</a:t>
            </a:r>
          </a:p>
        </p:txBody>
      </p:sp>
      <p:pic>
        <p:nvPicPr>
          <p:cNvPr id="32773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6" descr="C:\Users\dwharder\Desktop\bl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TextBox 6"/>
          <p:cNvSpPr txBox="1">
            <a:spLocks noChangeArrowheads="1"/>
          </p:cNvSpPr>
          <p:nvPr/>
        </p:nvSpPr>
        <p:spPr bwMode="auto">
          <a:xfrm>
            <a:off x="2584450" y="320833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3.78</a:t>
            </a:r>
          </a:p>
        </p:txBody>
      </p:sp>
      <p:sp>
        <p:nvSpPr>
          <p:cNvPr id="32776" name="TextBox 7"/>
          <p:cNvSpPr txBox="1">
            <a:spLocks noChangeArrowheads="1"/>
          </p:cNvSpPr>
          <p:nvPr/>
        </p:nvSpPr>
        <p:spPr bwMode="auto">
          <a:xfrm>
            <a:off x="2581275" y="372745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32777" name="TextBox 8"/>
          <p:cNvSpPr txBox="1">
            <a:spLocks noChangeArrowheads="1"/>
          </p:cNvSpPr>
          <p:nvPr/>
        </p:nvSpPr>
        <p:spPr bwMode="auto">
          <a:xfrm>
            <a:off x="3109913" y="320040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32778" name="TextBox 9"/>
          <p:cNvSpPr txBox="1">
            <a:spLocks noChangeArrowheads="1"/>
          </p:cNvSpPr>
          <p:nvPr/>
        </p:nvSpPr>
        <p:spPr bwMode="auto">
          <a:xfrm>
            <a:off x="3114675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1.49</a:t>
            </a:r>
          </a:p>
        </p:txBody>
      </p:sp>
      <p:sp>
        <p:nvSpPr>
          <p:cNvPr id="32779" name="TextBox 11"/>
          <p:cNvSpPr txBox="1">
            <a:spLocks noChangeArrowheads="1"/>
          </p:cNvSpPr>
          <p:nvPr/>
        </p:nvSpPr>
        <p:spPr bwMode="auto">
          <a:xfrm>
            <a:off x="3109913" y="42560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32780" name="TextBox 14"/>
          <p:cNvSpPr txBox="1">
            <a:spLocks noChangeArrowheads="1"/>
          </p:cNvSpPr>
          <p:nvPr/>
        </p:nvSpPr>
        <p:spPr bwMode="auto">
          <a:xfrm>
            <a:off x="3633788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32781" name="TextBox 15"/>
          <p:cNvSpPr txBox="1">
            <a:spLocks noChangeArrowheads="1"/>
          </p:cNvSpPr>
          <p:nvPr/>
        </p:nvSpPr>
        <p:spPr bwMode="auto">
          <a:xfrm>
            <a:off x="3629025" y="4257675"/>
            <a:ext cx="498475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0.18</a:t>
            </a:r>
          </a:p>
        </p:txBody>
      </p:sp>
      <p:sp>
        <p:nvSpPr>
          <p:cNvPr id="32782" name="TextBox 16"/>
          <p:cNvSpPr txBox="1">
            <a:spLocks noChangeArrowheads="1"/>
          </p:cNvSpPr>
          <p:nvPr/>
        </p:nvSpPr>
        <p:spPr bwMode="auto">
          <a:xfrm>
            <a:off x="3633788" y="4792663"/>
            <a:ext cx="49847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0.00</a:t>
            </a:r>
          </a:p>
        </p:txBody>
      </p:sp>
      <p:sp>
        <p:nvSpPr>
          <p:cNvPr id="32783" name="TextBox 19"/>
          <p:cNvSpPr txBox="1">
            <a:spLocks noChangeArrowheads="1"/>
          </p:cNvSpPr>
          <p:nvPr/>
        </p:nvSpPr>
        <p:spPr bwMode="auto">
          <a:xfrm>
            <a:off x="4065588" y="425767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–0.13</a:t>
            </a:r>
          </a:p>
        </p:txBody>
      </p:sp>
      <p:sp>
        <p:nvSpPr>
          <p:cNvPr id="32784" name="TextBox 20"/>
          <p:cNvSpPr txBox="1">
            <a:spLocks noChangeArrowheads="1"/>
          </p:cNvSpPr>
          <p:nvPr/>
        </p:nvSpPr>
        <p:spPr bwMode="auto">
          <a:xfrm>
            <a:off x="4070350" y="4792663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–0.17</a:t>
            </a:r>
          </a:p>
        </p:txBody>
      </p:sp>
      <p:sp>
        <p:nvSpPr>
          <p:cNvPr id="32785" name="TextBox 23"/>
          <p:cNvSpPr txBox="1">
            <a:spLocks noChangeArrowheads="1"/>
          </p:cNvSpPr>
          <p:nvPr/>
        </p:nvSpPr>
        <p:spPr bwMode="auto">
          <a:xfrm>
            <a:off x="4600575" y="4257675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–0.52</a:t>
            </a:r>
          </a:p>
        </p:txBody>
      </p:sp>
      <p:sp>
        <p:nvSpPr>
          <p:cNvPr id="32786" name="TextBox 24"/>
          <p:cNvSpPr txBox="1">
            <a:spLocks noChangeArrowheads="1"/>
          </p:cNvSpPr>
          <p:nvPr/>
        </p:nvSpPr>
        <p:spPr bwMode="auto">
          <a:xfrm>
            <a:off x="460533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–0.54</a:t>
            </a:r>
          </a:p>
        </p:txBody>
      </p:sp>
      <p:sp>
        <p:nvSpPr>
          <p:cNvPr id="32787" name="TextBox 27"/>
          <p:cNvSpPr txBox="1">
            <a:spLocks noChangeArrowheads="1"/>
          </p:cNvSpPr>
          <p:nvPr/>
        </p:nvSpPr>
        <p:spPr bwMode="auto">
          <a:xfrm>
            <a:off x="5127625" y="4257675"/>
            <a:ext cx="587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32788" name="TextBox 28"/>
          <p:cNvSpPr txBox="1">
            <a:spLocks noChangeArrowheads="1"/>
          </p:cNvSpPr>
          <p:nvPr/>
        </p:nvSpPr>
        <p:spPr bwMode="auto">
          <a:xfrm>
            <a:off x="513238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32789" name="TextBox 31"/>
          <p:cNvSpPr txBox="1">
            <a:spLocks noChangeArrowheads="1"/>
          </p:cNvSpPr>
          <p:nvPr/>
        </p:nvSpPr>
        <p:spPr bwMode="auto">
          <a:xfrm>
            <a:off x="5653088" y="42592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32790" name="TextBox 32"/>
          <p:cNvSpPr txBox="1">
            <a:spLocks noChangeArrowheads="1"/>
          </p:cNvSpPr>
          <p:nvPr/>
        </p:nvSpPr>
        <p:spPr bwMode="auto">
          <a:xfrm>
            <a:off x="5659438" y="4794250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graphicFrame>
        <p:nvGraphicFramePr>
          <p:cNvPr id="32770" name="Object 10"/>
          <p:cNvGraphicFramePr>
            <a:graphicFrameLocks noChangeAspect="1"/>
          </p:cNvGraphicFramePr>
          <p:nvPr/>
        </p:nvGraphicFramePr>
        <p:xfrm>
          <a:off x="179388" y="2052638"/>
          <a:ext cx="1452562" cy="4471987"/>
        </p:xfrm>
        <a:graphic>
          <a:graphicData uri="http://schemas.openxmlformats.org/presentationml/2006/ole">
            <p:oleObj spid="_x0000_s176130" name="Equation" r:id="rId5" imgW="1193760" imgH="3682800" progId="Equation.DSMT4">
              <p:embed/>
            </p:oleObj>
          </a:graphicData>
        </a:graphic>
      </p:graphicFrame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Solutions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electric potential we just approximated could be used to determine the path of a positive charge from the source to the sink</a:t>
            </a: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endParaRPr lang="en-CA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6020" name="Picture 5" descr="C:\Users\dwharder\Desktop\bl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6" descr="C:\Users\dwharder\Desktop\bl4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2" name="TextBox 7"/>
          <p:cNvSpPr txBox="1">
            <a:spLocks noChangeArrowheads="1"/>
          </p:cNvSpPr>
          <p:nvPr/>
        </p:nvSpPr>
        <p:spPr bwMode="auto">
          <a:xfrm>
            <a:off x="2584450" y="320833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3.78</a:t>
            </a:r>
          </a:p>
        </p:txBody>
      </p:sp>
      <p:sp>
        <p:nvSpPr>
          <p:cNvPr id="86023" name="TextBox 8"/>
          <p:cNvSpPr txBox="1">
            <a:spLocks noChangeArrowheads="1"/>
          </p:cNvSpPr>
          <p:nvPr/>
        </p:nvSpPr>
        <p:spPr bwMode="auto">
          <a:xfrm>
            <a:off x="2581275" y="372745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86024" name="TextBox 9"/>
          <p:cNvSpPr txBox="1">
            <a:spLocks noChangeArrowheads="1"/>
          </p:cNvSpPr>
          <p:nvPr/>
        </p:nvSpPr>
        <p:spPr bwMode="auto">
          <a:xfrm>
            <a:off x="3109913" y="320040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86025" name="TextBox 10"/>
          <p:cNvSpPr txBox="1">
            <a:spLocks noChangeArrowheads="1"/>
          </p:cNvSpPr>
          <p:nvPr/>
        </p:nvSpPr>
        <p:spPr bwMode="auto">
          <a:xfrm>
            <a:off x="3114675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1.49</a:t>
            </a:r>
          </a:p>
        </p:txBody>
      </p:sp>
      <p:sp>
        <p:nvSpPr>
          <p:cNvPr id="86026" name="TextBox 11"/>
          <p:cNvSpPr txBox="1">
            <a:spLocks noChangeArrowheads="1"/>
          </p:cNvSpPr>
          <p:nvPr/>
        </p:nvSpPr>
        <p:spPr bwMode="auto">
          <a:xfrm>
            <a:off x="3109913" y="42560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86027" name="TextBox 12"/>
          <p:cNvSpPr txBox="1">
            <a:spLocks noChangeArrowheads="1"/>
          </p:cNvSpPr>
          <p:nvPr/>
        </p:nvSpPr>
        <p:spPr bwMode="auto">
          <a:xfrm>
            <a:off x="3633788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86028" name="TextBox 13"/>
          <p:cNvSpPr txBox="1">
            <a:spLocks noChangeArrowheads="1"/>
          </p:cNvSpPr>
          <p:nvPr/>
        </p:nvSpPr>
        <p:spPr bwMode="auto">
          <a:xfrm>
            <a:off x="3629025" y="4257675"/>
            <a:ext cx="498475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0.18</a:t>
            </a:r>
          </a:p>
        </p:txBody>
      </p:sp>
      <p:sp>
        <p:nvSpPr>
          <p:cNvPr id="86029" name="TextBox 14"/>
          <p:cNvSpPr txBox="1">
            <a:spLocks noChangeArrowheads="1"/>
          </p:cNvSpPr>
          <p:nvPr/>
        </p:nvSpPr>
        <p:spPr bwMode="auto">
          <a:xfrm>
            <a:off x="3633788" y="4792663"/>
            <a:ext cx="49847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0.00</a:t>
            </a:r>
          </a:p>
        </p:txBody>
      </p:sp>
      <p:sp>
        <p:nvSpPr>
          <p:cNvPr id="86030" name="TextBox 15"/>
          <p:cNvSpPr txBox="1">
            <a:spLocks noChangeArrowheads="1"/>
          </p:cNvSpPr>
          <p:nvPr/>
        </p:nvSpPr>
        <p:spPr bwMode="auto">
          <a:xfrm>
            <a:off x="4065588" y="425767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–0.13</a:t>
            </a:r>
          </a:p>
        </p:txBody>
      </p:sp>
      <p:sp>
        <p:nvSpPr>
          <p:cNvPr id="86031" name="TextBox 16"/>
          <p:cNvSpPr txBox="1">
            <a:spLocks noChangeArrowheads="1"/>
          </p:cNvSpPr>
          <p:nvPr/>
        </p:nvSpPr>
        <p:spPr bwMode="auto">
          <a:xfrm>
            <a:off x="4070350" y="4792663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–0.17</a:t>
            </a:r>
          </a:p>
        </p:txBody>
      </p:sp>
      <p:sp>
        <p:nvSpPr>
          <p:cNvPr id="86032" name="TextBox 17"/>
          <p:cNvSpPr txBox="1">
            <a:spLocks noChangeArrowheads="1"/>
          </p:cNvSpPr>
          <p:nvPr/>
        </p:nvSpPr>
        <p:spPr bwMode="auto">
          <a:xfrm>
            <a:off x="4600575" y="4257675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–0.52</a:t>
            </a:r>
          </a:p>
        </p:txBody>
      </p:sp>
      <p:sp>
        <p:nvSpPr>
          <p:cNvPr id="86033" name="TextBox 18"/>
          <p:cNvSpPr txBox="1">
            <a:spLocks noChangeArrowheads="1"/>
          </p:cNvSpPr>
          <p:nvPr/>
        </p:nvSpPr>
        <p:spPr bwMode="auto">
          <a:xfrm>
            <a:off x="460533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–0.54</a:t>
            </a:r>
          </a:p>
        </p:txBody>
      </p:sp>
      <p:sp>
        <p:nvSpPr>
          <p:cNvPr id="86034" name="TextBox 19"/>
          <p:cNvSpPr txBox="1">
            <a:spLocks noChangeArrowheads="1"/>
          </p:cNvSpPr>
          <p:nvPr/>
        </p:nvSpPr>
        <p:spPr bwMode="auto">
          <a:xfrm>
            <a:off x="5127625" y="4257675"/>
            <a:ext cx="587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86035" name="TextBox 20"/>
          <p:cNvSpPr txBox="1">
            <a:spLocks noChangeArrowheads="1"/>
          </p:cNvSpPr>
          <p:nvPr/>
        </p:nvSpPr>
        <p:spPr bwMode="auto">
          <a:xfrm>
            <a:off x="513238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86036" name="TextBox 21"/>
          <p:cNvSpPr txBox="1">
            <a:spLocks noChangeArrowheads="1"/>
          </p:cNvSpPr>
          <p:nvPr/>
        </p:nvSpPr>
        <p:spPr bwMode="auto">
          <a:xfrm>
            <a:off x="5653088" y="42592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86037" name="TextBox 22"/>
          <p:cNvSpPr txBox="1">
            <a:spLocks noChangeArrowheads="1"/>
          </p:cNvSpPr>
          <p:nvPr/>
        </p:nvSpPr>
        <p:spPr bwMode="auto">
          <a:xfrm>
            <a:off x="5659438" y="4794250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73</a:t>
            </a:fld>
            <a:endParaRPr lang="en-CA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If a boundary is insulated, we will assume it has a value equal to its neighbour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Suppose in our example, the base is insulated</a:t>
            </a:r>
          </a:p>
        </p:txBody>
      </p:sp>
      <p:pic>
        <p:nvPicPr>
          <p:cNvPr id="88068" name="Picture 5" descr="C:\Users\dwharder\Desktop\bl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6" descr="C:\Users\dwharder\Desktop\bl4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148263" y="3141663"/>
            <a:ext cx="431800" cy="28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3059113" y="5229225"/>
            <a:ext cx="433387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8072" name="TextBox 7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75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379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33798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9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0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1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2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3794" name="Object 6"/>
          <p:cNvGraphicFramePr>
            <a:graphicFrameLocks noChangeAspect="1"/>
          </p:cNvGraphicFramePr>
          <p:nvPr/>
        </p:nvGraphicFramePr>
        <p:xfrm>
          <a:off x="3935413" y="5938837"/>
          <a:ext cx="4854575" cy="477838"/>
        </p:xfrm>
        <a:graphic>
          <a:graphicData uri="http://schemas.openxmlformats.org/presentationml/2006/ole">
            <p:oleObj spid="_x0000_s177154" name="Equation" r:id="rId5" imgW="2565360" imgH="253800" progId="Equation.DSMT4">
              <p:embed/>
            </p:oleObj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3243263" y="1990725"/>
          <a:ext cx="2817812" cy="374650"/>
        </p:xfrm>
        <a:graphic>
          <a:graphicData uri="http://schemas.openxmlformats.org/presentationml/2006/ole">
            <p:oleObj spid="_x0000_s177155" name="Equation" r:id="rId6" imgW="1714320" imgH="228600" progId="Equation.DSMT4">
              <p:embed/>
            </p:oleObj>
          </a:graphicData>
        </a:graphic>
      </p:graphicFrame>
      <p:pic>
        <p:nvPicPr>
          <p:cNvPr id="33804" name="Picture 11" descr="C:\Users\dwharder\Desktop\asdf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33838" y="2873375"/>
            <a:ext cx="1801812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5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6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7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8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809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33810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33811" name="TextBox 21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23" name="Oval 22"/>
          <p:cNvSpPr/>
          <p:nvPr/>
        </p:nvSpPr>
        <p:spPr>
          <a:xfrm>
            <a:off x="5402263" y="1989138"/>
            <a:ext cx="360362" cy="36036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4" name="Oval 23"/>
          <p:cNvSpPr/>
          <p:nvPr/>
        </p:nvSpPr>
        <p:spPr>
          <a:xfrm>
            <a:off x="5470525" y="3582988"/>
            <a:ext cx="358775" cy="36036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22" name="Picture 4" descr="C:\Users\dwharder\Desktop\asdlfjk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76</a:t>
            </a:fld>
            <a:endParaRPr lang="en-CA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48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34823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5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26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27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4818" name="Object 3"/>
          <p:cNvGraphicFramePr>
            <a:graphicFrameLocks noChangeAspect="1"/>
          </p:cNvGraphicFramePr>
          <p:nvPr/>
        </p:nvGraphicFramePr>
        <p:xfrm>
          <a:off x="3159125" y="1990725"/>
          <a:ext cx="2986088" cy="374650"/>
        </p:xfrm>
        <a:graphic>
          <a:graphicData uri="http://schemas.openxmlformats.org/presentationml/2006/ole">
            <p:oleObj spid="_x0000_s178178" name="Equation" r:id="rId5" imgW="1815840" imgH="228600" progId="Equation.DSMT4">
              <p:embed/>
            </p:oleObj>
          </a:graphicData>
        </a:graphic>
      </p:graphicFrame>
      <p:pic>
        <p:nvPicPr>
          <p:cNvPr id="34829" name="Picture 11" descr="C:\Users\dwharder\Desktop\asd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3838" y="2873375"/>
            <a:ext cx="1801812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30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31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32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33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834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34835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graphicFrame>
        <p:nvGraphicFramePr>
          <p:cNvPr id="34819" name="Object 10"/>
          <p:cNvGraphicFramePr>
            <a:graphicFrameLocks noChangeAspect="1"/>
          </p:cNvGraphicFramePr>
          <p:nvPr/>
        </p:nvGraphicFramePr>
        <p:xfrm>
          <a:off x="4270375" y="2309813"/>
          <a:ext cx="2297113" cy="374650"/>
        </p:xfrm>
        <a:graphic>
          <a:graphicData uri="http://schemas.openxmlformats.org/presentationml/2006/ole">
            <p:oleObj spid="_x0000_s178179" name="Equation" r:id="rId7" imgW="1396800" imgH="228600" progId="Equation.DSMT4">
              <p:embed/>
            </p:oleObj>
          </a:graphicData>
        </a:graphic>
      </p:graphicFrame>
      <p:sp>
        <p:nvSpPr>
          <p:cNvPr id="20" name="Oval 19"/>
          <p:cNvSpPr/>
          <p:nvPr/>
        </p:nvSpPr>
        <p:spPr>
          <a:xfrm>
            <a:off x="5402263" y="1989138"/>
            <a:ext cx="360362" cy="36036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4837" name="TextBox 20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735513" y="3592513"/>
            <a:ext cx="1079500" cy="36036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78181" name="Object 6"/>
          <p:cNvGraphicFramePr>
            <a:graphicFrameLocks noChangeAspect="1"/>
          </p:cNvGraphicFramePr>
          <p:nvPr/>
        </p:nvGraphicFramePr>
        <p:xfrm>
          <a:off x="3935413" y="5938838"/>
          <a:ext cx="4854575" cy="477837"/>
        </p:xfrm>
        <a:graphic>
          <a:graphicData uri="http://schemas.openxmlformats.org/presentationml/2006/ole">
            <p:oleObj spid="_x0000_s178181" name="Equation" r:id="rId8" imgW="2565360" imgH="253800" progId="Equation.DSMT4">
              <p:embed/>
            </p:oleObj>
          </a:graphicData>
        </a:graphic>
      </p:graphicFrame>
      <p:pic>
        <p:nvPicPr>
          <p:cNvPr id="24" name="Picture 4" descr="C:\Users\dwharder\Desktop\asdlfj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77</a:t>
            </a:fld>
            <a:endParaRPr lang="en-CA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584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35846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8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9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50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5842" name="Object 3"/>
          <p:cNvGraphicFramePr>
            <a:graphicFrameLocks noChangeAspect="1"/>
          </p:cNvGraphicFramePr>
          <p:nvPr/>
        </p:nvGraphicFramePr>
        <p:xfrm>
          <a:off x="3275013" y="1990725"/>
          <a:ext cx="2776537" cy="374650"/>
        </p:xfrm>
        <a:graphic>
          <a:graphicData uri="http://schemas.openxmlformats.org/presentationml/2006/ole">
            <p:oleObj spid="_x0000_s179202" name="Equation" r:id="rId5" imgW="1688760" imgH="228600" progId="Equation.DSMT4">
              <p:embed/>
            </p:oleObj>
          </a:graphicData>
        </a:graphic>
      </p:graphicFrame>
      <p:pic>
        <p:nvPicPr>
          <p:cNvPr id="35852" name="Picture 11" descr="C:\Users\dwharder\Desktop\asd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13113" y="3592513"/>
            <a:ext cx="1801812" cy="180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53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54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55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56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57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35858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20" name="Oval 19"/>
          <p:cNvSpPr/>
          <p:nvPr/>
        </p:nvSpPr>
        <p:spPr>
          <a:xfrm>
            <a:off x="4356100" y="1989138"/>
            <a:ext cx="360363" cy="36036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5860" name="TextBox 20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graphicFrame>
        <p:nvGraphicFramePr>
          <p:cNvPr id="179204" name="Object 6"/>
          <p:cNvGraphicFramePr>
            <a:graphicFrameLocks noChangeAspect="1"/>
          </p:cNvGraphicFramePr>
          <p:nvPr/>
        </p:nvGraphicFramePr>
        <p:xfrm>
          <a:off x="3935413" y="5938838"/>
          <a:ext cx="4854575" cy="477837"/>
        </p:xfrm>
        <a:graphic>
          <a:graphicData uri="http://schemas.openxmlformats.org/presentationml/2006/ole">
            <p:oleObj spid="_x0000_s179204" name="Equation" r:id="rId7" imgW="2565360" imgH="253800" progId="Equation.DSMT4">
              <p:embed/>
            </p:oleObj>
          </a:graphicData>
        </a:graphic>
      </p:graphicFrame>
      <p:pic>
        <p:nvPicPr>
          <p:cNvPr id="22" name="Picture 4" descr="C:\Users\dwharder\Desktop\asdlfjk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78</a:t>
            </a:fld>
            <a:endParaRPr lang="en-CA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68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Apply the equation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pic>
        <p:nvPicPr>
          <p:cNvPr id="36871" name="Picture 8" descr="C:\Users\dwharder\Desktop\zoom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59113" y="2617788"/>
            <a:ext cx="3028950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2" name="Picture 5" descr="C:\Users\dwharder\Desktop\bl9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3" name="TextBox 13"/>
          <p:cNvSpPr txBox="1">
            <a:spLocks noChangeArrowheads="1"/>
          </p:cNvSpPr>
          <p:nvPr/>
        </p:nvSpPr>
        <p:spPr bwMode="auto">
          <a:xfrm>
            <a:off x="5233988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74" name="TextBox 14"/>
          <p:cNvSpPr txBox="1">
            <a:spLocks noChangeArrowheads="1"/>
          </p:cNvSpPr>
          <p:nvPr/>
        </p:nvSpPr>
        <p:spPr bwMode="auto">
          <a:xfrm>
            <a:off x="4503738" y="48402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75" name="TextBox 15"/>
          <p:cNvSpPr txBox="1">
            <a:spLocks noChangeArrowheads="1"/>
          </p:cNvSpPr>
          <p:nvPr/>
        </p:nvSpPr>
        <p:spPr bwMode="auto">
          <a:xfrm>
            <a:off x="5237163" y="4840288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36866" name="Object 3"/>
          <p:cNvGraphicFramePr>
            <a:graphicFrameLocks noChangeAspect="1"/>
          </p:cNvGraphicFramePr>
          <p:nvPr/>
        </p:nvGraphicFramePr>
        <p:xfrm>
          <a:off x="3181350" y="1990725"/>
          <a:ext cx="2963863" cy="374650"/>
        </p:xfrm>
        <a:graphic>
          <a:graphicData uri="http://schemas.openxmlformats.org/presentationml/2006/ole">
            <p:oleObj spid="_x0000_s180226" name="Equation" r:id="rId5" imgW="1803240" imgH="228600" progId="Equation.DSMT4">
              <p:embed/>
            </p:oleObj>
          </a:graphicData>
        </a:graphic>
      </p:graphicFrame>
      <p:pic>
        <p:nvPicPr>
          <p:cNvPr id="36877" name="Picture 11" descr="C:\Users\dwharder\Desktop\asdf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13113" y="3592513"/>
            <a:ext cx="1801812" cy="180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8" name="TextBox 9"/>
          <p:cNvSpPr txBox="1">
            <a:spLocks noChangeArrowheads="1"/>
          </p:cNvSpPr>
          <p:nvPr/>
        </p:nvSpPr>
        <p:spPr bwMode="auto">
          <a:xfrm>
            <a:off x="3786188" y="3376613"/>
            <a:ext cx="4143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79" name="TextBox 10"/>
          <p:cNvSpPr txBox="1">
            <a:spLocks noChangeArrowheads="1"/>
          </p:cNvSpPr>
          <p:nvPr/>
        </p:nvSpPr>
        <p:spPr bwMode="auto">
          <a:xfrm>
            <a:off x="4498975" y="3376613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80" name="TextBox 11"/>
          <p:cNvSpPr txBox="1">
            <a:spLocks noChangeArrowheads="1"/>
          </p:cNvSpPr>
          <p:nvPr/>
        </p:nvSpPr>
        <p:spPr bwMode="auto">
          <a:xfrm>
            <a:off x="3787775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81" name="TextBox 12"/>
          <p:cNvSpPr txBox="1">
            <a:spLocks noChangeArrowheads="1"/>
          </p:cNvSpPr>
          <p:nvPr/>
        </p:nvSpPr>
        <p:spPr bwMode="auto">
          <a:xfrm>
            <a:off x="4500563" y="41005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82" name="TextBox 19"/>
          <p:cNvSpPr txBox="1">
            <a:spLocks noChangeArrowheads="1"/>
          </p:cNvSpPr>
          <p:nvPr/>
        </p:nvSpPr>
        <p:spPr bwMode="auto">
          <a:xfrm>
            <a:off x="3033713" y="3438525"/>
            <a:ext cx="520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sp>
        <p:nvSpPr>
          <p:cNvPr id="36883" name="TextBox 20"/>
          <p:cNvSpPr txBox="1">
            <a:spLocks noChangeArrowheads="1"/>
          </p:cNvSpPr>
          <p:nvPr/>
        </p:nvSpPr>
        <p:spPr bwMode="auto">
          <a:xfrm>
            <a:off x="3763963" y="2728913"/>
            <a:ext cx="520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5 V</a:t>
            </a:r>
            <a:endParaRPr lang="en-CA"/>
          </a:p>
        </p:txBody>
      </p:sp>
      <p:graphicFrame>
        <p:nvGraphicFramePr>
          <p:cNvPr id="36867" name="Object 10"/>
          <p:cNvGraphicFramePr>
            <a:graphicFrameLocks noChangeAspect="1"/>
          </p:cNvGraphicFramePr>
          <p:nvPr/>
        </p:nvGraphicFramePr>
        <p:xfrm>
          <a:off x="4292600" y="2309813"/>
          <a:ext cx="2274888" cy="374650"/>
        </p:xfrm>
        <a:graphic>
          <a:graphicData uri="http://schemas.openxmlformats.org/presentationml/2006/ole">
            <p:oleObj spid="_x0000_s180227" name="Equation" r:id="rId7" imgW="1384200" imgH="228600" progId="Equation.DSMT4">
              <p:embed/>
            </p:oleObj>
          </a:graphicData>
        </a:graphic>
      </p:graphicFrame>
      <p:sp>
        <p:nvSpPr>
          <p:cNvPr id="20" name="Oval 19"/>
          <p:cNvSpPr/>
          <p:nvPr/>
        </p:nvSpPr>
        <p:spPr>
          <a:xfrm>
            <a:off x="4356100" y="1989138"/>
            <a:ext cx="360363" cy="36036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6885" name="TextBox 20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22" name="Rounded Rectangle 21"/>
          <p:cNvSpPr/>
          <p:nvPr/>
        </p:nvSpPr>
        <p:spPr>
          <a:xfrm rot="5400000">
            <a:off x="3663950" y="4652963"/>
            <a:ext cx="1081088" cy="360362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80229" name="Object 6"/>
          <p:cNvGraphicFramePr>
            <a:graphicFrameLocks noChangeAspect="1"/>
          </p:cNvGraphicFramePr>
          <p:nvPr/>
        </p:nvGraphicFramePr>
        <p:xfrm>
          <a:off x="3935413" y="5938838"/>
          <a:ext cx="4854575" cy="477837"/>
        </p:xfrm>
        <a:graphic>
          <a:graphicData uri="http://schemas.openxmlformats.org/presentationml/2006/ole">
            <p:oleObj spid="_x0000_s180229" name="Equation" r:id="rId8" imgW="2565360" imgH="253800" progId="Equation.DSMT4">
              <p:embed/>
            </p:oleObj>
          </a:graphicData>
        </a:graphic>
      </p:graphicFrame>
      <p:pic>
        <p:nvPicPr>
          <p:cNvPr id="24" name="Picture 4" descr="C:\Users\dwharder\Desktop\asdlfjk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-5367" y="4256063"/>
            <a:ext cx="2169130" cy="2209750"/>
          </a:xfrm>
          <a:prstGeom prst="rect">
            <a:avLst/>
          </a:prstGeom>
          <a:noFill/>
        </p:spPr>
      </p:pic>
      <p:sp>
        <p:nvSpPr>
          <p:cNvPr id="25" name="Slide Number Placeholder 2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79</a:t>
            </a:fld>
            <a:endParaRPr lang="en-CA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If we are dealing with soap films, the force </a:t>
            </a:r>
            <a:r>
              <a:rPr lang="en-CA" dirty="0" smtClean="0">
                <a:latin typeface="Arial" charset="0"/>
                <a:cs typeface="Arial" charset="0"/>
              </a:rPr>
              <a:t>that is </a:t>
            </a:r>
            <a:r>
              <a:rPr lang="en-CA" dirty="0" smtClean="0">
                <a:latin typeface="Arial" charset="0"/>
                <a:cs typeface="Arial" charset="0"/>
              </a:rPr>
              <a:t>exerted by the film is proportional to the concavity</a:t>
            </a:r>
          </a:p>
        </p:txBody>
      </p:sp>
      <p:pic>
        <p:nvPicPr>
          <p:cNvPr id="5018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32138" y="2492375"/>
            <a:ext cx="4602162" cy="307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75463" y="5589588"/>
            <a:ext cx="9620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User:Rror</a:t>
            </a:r>
            <a:endParaRPr lang="en-CA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7892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24333" cy="461645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This gives </a:t>
            </a:r>
            <a:r>
              <a:rPr lang="en-CA" dirty="0" smtClean="0">
                <a:latin typeface="Arial" charset="0"/>
                <a:cs typeface="Arial" charset="0"/>
              </a:rPr>
              <a:t>a system of 16 linear equations in </a:t>
            </a:r>
            <a:r>
              <a:rPr lang="en-CA" dirty="0" smtClean="0">
                <a:latin typeface="Arial" charset="0"/>
                <a:cs typeface="Arial" charset="0"/>
              </a:rPr>
              <a:t>16 unknowns</a:t>
            </a: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37890" name="Object 10"/>
          <p:cNvGraphicFramePr>
            <a:graphicFrameLocks noChangeAspect="1"/>
          </p:cNvGraphicFramePr>
          <p:nvPr/>
        </p:nvGraphicFramePr>
        <p:xfrm>
          <a:off x="706438" y="2097611"/>
          <a:ext cx="2566987" cy="4500563"/>
        </p:xfrm>
        <a:graphic>
          <a:graphicData uri="http://schemas.openxmlformats.org/presentationml/2006/ole">
            <p:oleObj spid="_x0000_s181250" name="Equation" r:id="rId3" imgW="2108160" imgH="3708360" progId="Equation.DSMT4">
              <p:embed/>
            </p:oleObj>
          </a:graphicData>
        </a:graphic>
      </p:graphicFrame>
      <p:pic>
        <p:nvPicPr>
          <p:cNvPr id="37893" name="Picture 8" descr="C:\Users\dwharder\Desktop\bl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6100" y="3322638"/>
            <a:ext cx="4319588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5" descr="C:\Users\dwharder\Desktop\bl9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67793" y="276274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5" name="TextBox 12"/>
          <p:cNvSpPr txBox="1">
            <a:spLocks noChangeArrowheads="1"/>
          </p:cNvSpPr>
          <p:nvPr/>
        </p:nvSpPr>
        <p:spPr bwMode="auto">
          <a:xfrm>
            <a:off x="4806950" y="378301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6" name="TextBox 13"/>
          <p:cNvSpPr txBox="1">
            <a:spLocks noChangeArrowheads="1"/>
          </p:cNvSpPr>
          <p:nvPr/>
        </p:nvSpPr>
        <p:spPr bwMode="auto">
          <a:xfrm>
            <a:off x="5276850" y="378301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7" name="TextBox 14"/>
          <p:cNvSpPr txBox="1">
            <a:spLocks noChangeArrowheads="1"/>
          </p:cNvSpPr>
          <p:nvPr/>
        </p:nvSpPr>
        <p:spPr bwMode="auto">
          <a:xfrm>
            <a:off x="4810125" y="4249738"/>
            <a:ext cx="369888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8" name="TextBox 15"/>
          <p:cNvSpPr txBox="1">
            <a:spLocks noChangeArrowheads="1"/>
          </p:cNvSpPr>
          <p:nvPr/>
        </p:nvSpPr>
        <p:spPr bwMode="auto">
          <a:xfrm>
            <a:off x="5280025" y="4249738"/>
            <a:ext cx="3683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899" name="TextBox 16"/>
          <p:cNvSpPr txBox="1">
            <a:spLocks noChangeArrowheads="1"/>
          </p:cNvSpPr>
          <p:nvPr/>
        </p:nvSpPr>
        <p:spPr bwMode="auto">
          <a:xfrm>
            <a:off x="5710238" y="4249738"/>
            <a:ext cx="369887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0" name="TextBox 17"/>
          <p:cNvSpPr txBox="1">
            <a:spLocks noChangeArrowheads="1"/>
          </p:cNvSpPr>
          <p:nvPr/>
        </p:nvSpPr>
        <p:spPr bwMode="auto">
          <a:xfrm>
            <a:off x="5281613" y="4716463"/>
            <a:ext cx="3698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1" name="TextBox 18"/>
          <p:cNvSpPr txBox="1">
            <a:spLocks noChangeArrowheads="1"/>
          </p:cNvSpPr>
          <p:nvPr/>
        </p:nvSpPr>
        <p:spPr bwMode="auto">
          <a:xfrm>
            <a:off x="5713413" y="4716463"/>
            <a:ext cx="368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2" name="TextBox 19"/>
          <p:cNvSpPr txBox="1">
            <a:spLocks noChangeArrowheads="1"/>
          </p:cNvSpPr>
          <p:nvPr/>
        </p:nvSpPr>
        <p:spPr bwMode="auto">
          <a:xfrm>
            <a:off x="6181725" y="4716463"/>
            <a:ext cx="3698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3" name="TextBox 20"/>
          <p:cNvSpPr txBox="1">
            <a:spLocks noChangeArrowheads="1"/>
          </p:cNvSpPr>
          <p:nvPr/>
        </p:nvSpPr>
        <p:spPr bwMode="auto">
          <a:xfrm>
            <a:off x="6617386" y="4716463"/>
            <a:ext cx="3683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4" name="TextBox 21"/>
          <p:cNvSpPr txBox="1">
            <a:spLocks noChangeArrowheads="1"/>
          </p:cNvSpPr>
          <p:nvPr/>
        </p:nvSpPr>
        <p:spPr bwMode="auto">
          <a:xfrm>
            <a:off x="7066649" y="4716463"/>
            <a:ext cx="4365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5" name="TextBox 22"/>
          <p:cNvSpPr txBox="1">
            <a:spLocks noChangeArrowheads="1"/>
          </p:cNvSpPr>
          <p:nvPr/>
        </p:nvSpPr>
        <p:spPr bwMode="auto">
          <a:xfrm>
            <a:off x="7544486" y="4716463"/>
            <a:ext cx="431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6" name="TextBox 23"/>
          <p:cNvSpPr txBox="1">
            <a:spLocks noChangeArrowheads="1"/>
          </p:cNvSpPr>
          <p:nvPr/>
        </p:nvSpPr>
        <p:spPr bwMode="auto">
          <a:xfrm>
            <a:off x="5686425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7" name="TextBox 24"/>
          <p:cNvSpPr txBox="1">
            <a:spLocks noChangeArrowheads="1"/>
          </p:cNvSpPr>
          <p:nvPr/>
        </p:nvSpPr>
        <p:spPr bwMode="auto">
          <a:xfrm>
            <a:off x="6154738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8" name="TextBox 25"/>
          <p:cNvSpPr txBox="1">
            <a:spLocks noChangeArrowheads="1"/>
          </p:cNvSpPr>
          <p:nvPr/>
        </p:nvSpPr>
        <p:spPr bwMode="auto">
          <a:xfrm>
            <a:off x="6590399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09" name="TextBox 26"/>
          <p:cNvSpPr txBox="1">
            <a:spLocks noChangeArrowheads="1"/>
          </p:cNvSpPr>
          <p:nvPr/>
        </p:nvSpPr>
        <p:spPr bwMode="auto">
          <a:xfrm>
            <a:off x="7069824" y="5192713"/>
            <a:ext cx="4365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10" name="TextBox 27"/>
          <p:cNvSpPr txBox="1">
            <a:spLocks noChangeArrowheads="1"/>
          </p:cNvSpPr>
          <p:nvPr/>
        </p:nvSpPr>
        <p:spPr bwMode="auto">
          <a:xfrm>
            <a:off x="7547661" y="5192713"/>
            <a:ext cx="438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1400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sz="1400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 sz="14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911" name="TextBox 22"/>
          <p:cNvSpPr txBox="1">
            <a:spLocks noChangeArrowheads="1"/>
          </p:cNvSpPr>
          <p:nvPr/>
        </p:nvSpPr>
        <p:spPr bwMode="auto">
          <a:xfrm>
            <a:off x="8069418" y="3243757"/>
            <a:ext cx="1042987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dirty="0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24" name="Oval 23"/>
          <p:cNvSpPr/>
          <p:nvPr/>
        </p:nvSpPr>
        <p:spPr>
          <a:xfrm>
            <a:off x="1470025" y="2386536"/>
            <a:ext cx="431800" cy="2889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5" name="Oval 24"/>
          <p:cNvSpPr/>
          <p:nvPr/>
        </p:nvSpPr>
        <p:spPr>
          <a:xfrm>
            <a:off x="1476375" y="2662761"/>
            <a:ext cx="431800" cy="2889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6" name="Oval 25"/>
          <p:cNvSpPr/>
          <p:nvPr/>
        </p:nvSpPr>
        <p:spPr>
          <a:xfrm>
            <a:off x="1450975" y="3231086"/>
            <a:ext cx="431800" cy="28733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7" name="Oval 26"/>
          <p:cNvSpPr/>
          <p:nvPr/>
        </p:nvSpPr>
        <p:spPr>
          <a:xfrm>
            <a:off x="1446213" y="3520011"/>
            <a:ext cx="431800" cy="2889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8" name="Oval 27"/>
          <p:cNvSpPr/>
          <p:nvPr/>
        </p:nvSpPr>
        <p:spPr>
          <a:xfrm>
            <a:off x="1062038" y="4067699"/>
            <a:ext cx="433387" cy="28733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9" name="Oval 28"/>
          <p:cNvSpPr/>
          <p:nvPr/>
        </p:nvSpPr>
        <p:spPr>
          <a:xfrm>
            <a:off x="1023938" y="4345511"/>
            <a:ext cx="433387" cy="2889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985838" y="4643961"/>
            <a:ext cx="490537" cy="28733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3" name="Oval 32"/>
          <p:cNvSpPr/>
          <p:nvPr/>
        </p:nvSpPr>
        <p:spPr>
          <a:xfrm>
            <a:off x="1355725" y="5229749"/>
            <a:ext cx="488950" cy="28733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4" name="Oval 33"/>
          <p:cNvSpPr/>
          <p:nvPr/>
        </p:nvSpPr>
        <p:spPr>
          <a:xfrm>
            <a:off x="962025" y="5498036"/>
            <a:ext cx="488950" cy="28892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5" name="Oval 34"/>
          <p:cNvSpPr/>
          <p:nvPr/>
        </p:nvSpPr>
        <p:spPr>
          <a:xfrm>
            <a:off x="976313" y="5767911"/>
            <a:ext cx="490537" cy="28733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6" name="Oval 35"/>
          <p:cNvSpPr/>
          <p:nvPr/>
        </p:nvSpPr>
        <p:spPr>
          <a:xfrm>
            <a:off x="919163" y="6064774"/>
            <a:ext cx="488950" cy="287337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80</a:t>
            </a:fld>
            <a:endParaRPr lang="en-CA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891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only entries that changed are those on the diagonal:</a:t>
            </a:r>
          </a:p>
        </p:txBody>
      </p:sp>
      <p:graphicFrame>
        <p:nvGraphicFramePr>
          <p:cNvPr id="38914" name="Object 10"/>
          <p:cNvGraphicFramePr>
            <a:graphicFrameLocks noChangeAspect="1"/>
          </p:cNvGraphicFramePr>
          <p:nvPr/>
        </p:nvGraphicFramePr>
        <p:xfrm>
          <a:off x="179388" y="2050528"/>
          <a:ext cx="8863012" cy="4471987"/>
        </p:xfrm>
        <a:graphic>
          <a:graphicData uri="http://schemas.openxmlformats.org/presentationml/2006/ole">
            <p:oleObj spid="_x0000_s182274" name="Equation" r:id="rId3" imgW="7277040" imgH="3682800" progId="Equation.DSMT4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399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Solving this in Matlab yields:</a:t>
            </a:r>
          </a:p>
        </p:txBody>
      </p:sp>
      <p:graphicFrame>
        <p:nvGraphicFramePr>
          <p:cNvPr id="39938" name="Object 10"/>
          <p:cNvGraphicFramePr>
            <a:graphicFrameLocks noChangeAspect="1"/>
          </p:cNvGraphicFramePr>
          <p:nvPr/>
        </p:nvGraphicFramePr>
        <p:xfrm>
          <a:off x="3884613" y="2052638"/>
          <a:ext cx="1452562" cy="4471987"/>
        </p:xfrm>
        <a:graphic>
          <a:graphicData uri="http://schemas.openxmlformats.org/presentationml/2006/ole">
            <p:oleObj spid="_x0000_s183298" name="Equation" r:id="rId3" imgW="1193760" imgH="3682800" progId="Equation.DSMT4">
              <p:embed/>
            </p:oleObj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6" descr="C:\Users\dwharder\Desktop\bl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5"/>
          <p:cNvSpPr/>
          <p:nvPr/>
        </p:nvSpPr>
        <p:spPr>
          <a:xfrm>
            <a:off x="5148263" y="3141663"/>
            <a:ext cx="431800" cy="28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7" name="Rectangle 26"/>
          <p:cNvSpPr/>
          <p:nvPr/>
        </p:nvSpPr>
        <p:spPr>
          <a:xfrm>
            <a:off x="3059113" y="5229225"/>
            <a:ext cx="433387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40967" name="TextBox 27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graphicFrame>
        <p:nvGraphicFramePr>
          <p:cNvPr id="40962" name="Object 10"/>
          <p:cNvGraphicFramePr>
            <a:graphicFrameLocks noChangeAspect="1"/>
          </p:cNvGraphicFramePr>
          <p:nvPr/>
        </p:nvGraphicFramePr>
        <p:xfrm>
          <a:off x="179388" y="2052638"/>
          <a:ext cx="1452562" cy="4471987"/>
        </p:xfrm>
        <a:graphic>
          <a:graphicData uri="http://schemas.openxmlformats.org/presentationml/2006/ole">
            <p:oleObj spid="_x0000_s184322" name="Equation" r:id="rId5" imgW="1193760" imgH="3682800" progId="Equation.DSMT4">
              <p:embed/>
            </p:oleObj>
          </a:graphicData>
        </a:graphic>
      </p:graphicFrame>
      <p:sp>
        <p:nvSpPr>
          <p:cNvPr id="409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4096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Recall our initial designations of the 16 points:</a:t>
            </a:r>
          </a:p>
        </p:txBody>
      </p:sp>
      <p:sp>
        <p:nvSpPr>
          <p:cNvPr id="40970" name="TextBox 5"/>
          <p:cNvSpPr txBox="1">
            <a:spLocks noChangeArrowheads="1"/>
          </p:cNvSpPr>
          <p:nvPr/>
        </p:nvSpPr>
        <p:spPr bwMode="auto">
          <a:xfrm>
            <a:off x="2660650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1" name="TextBox 6"/>
          <p:cNvSpPr txBox="1">
            <a:spLocks noChangeArrowheads="1"/>
          </p:cNvSpPr>
          <p:nvPr/>
        </p:nvSpPr>
        <p:spPr bwMode="auto">
          <a:xfrm>
            <a:off x="3176588" y="3151188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2" name="TextBox 7"/>
          <p:cNvSpPr txBox="1">
            <a:spLocks noChangeArrowheads="1"/>
          </p:cNvSpPr>
          <p:nvPr/>
        </p:nvSpPr>
        <p:spPr bwMode="auto">
          <a:xfrm>
            <a:off x="2663825" y="3656013"/>
            <a:ext cx="4143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3" name="TextBox 8"/>
          <p:cNvSpPr txBox="1">
            <a:spLocks noChangeArrowheads="1"/>
          </p:cNvSpPr>
          <p:nvPr/>
        </p:nvSpPr>
        <p:spPr bwMode="auto">
          <a:xfrm>
            <a:off x="3179763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4" name="TextBox 9"/>
          <p:cNvSpPr txBox="1">
            <a:spLocks noChangeArrowheads="1"/>
          </p:cNvSpPr>
          <p:nvPr/>
        </p:nvSpPr>
        <p:spPr bwMode="auto">
          <a:xfrm>
            <a:off x="3695700" y="3656013"/>
            <a:ext cx="4159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5" name="TextBox 10"/>
          <p:cNvSpPr txBox="1">
            <a:spLocks noChangeArrowheads="1"/>
          </p:cNvSpPr>
          <p:nvPr/>
        </p:nvSpPr>
        <p:spPr bwMode="auto">
          <a:xfrm>
            <a:off x="3182938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6" name="TextBox 11"/>
          <p:cNvSpPr txBox="1">
            <a:spLocks noChangeArrowheads="1"/>
          </p:cNvSpPr>
          <p:nvPr/>
        </p:nvSpPr>
        <p:spPr bwMode="auto">
          <a:xfrm>
            <a:off x="3698875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7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7" name="TextBox 12"/>
          <p:cNvSpPr txBox="1">
            <a:spLocks noChangeArrowheads="1"/>
          </p:cNvSpPr>
          <p:nvPr/>
        </p:nvSpPr>
        <p:spPr bwMode="auto">
          <a:xfrm>
            <a:off x="4216400" y="4179888"/>
            <a:ext cx="4143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8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8" name="TextBox 13"/>
          <p:cNvSpPr txBox="1">
            <a:spLocks noChangeArrowheads="1"/>
          </p:cNvSpPr>
          <p:nvPr/>
        </p:nvSpPr>
        <p:spPr bwMode="auto">
          <a:xfrm>
            <a:off x="4741863" y="4179888"/>
            <a:ext cx="4159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9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79" name="TextBox 14"/>
          <p:cNvSpPr txBox="1">
            <a:spLocks noChangeArrowheads="1"/>
          </p:cNvSpPr>
          <p:nvPr/>
        </p:nvSpPr>
        <p:spPr bwMode="auto">
          <a:xfrm>
            <a:off x="5230813" y="41798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10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0" name="TextBox 15"/>
          <p:cNvSpPr txBox="1">
            <a:spLocks noChangeArrowheads="1"/>
          </p:cNvSpPr>
          <p:nvPr/>
        </p:nvSpPr>
        <p:spPr bwMode="auto">
          <a:xfrm>
            <a:off x="5756275" y="4179888"/>
            <a:ext cx="4873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11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1" name="TextBox 16"/>
          <p:cNvSpPr txBox="1">
            <a:spLocks noChangeArrowheads="1"/>
          </p:cNvSpPr>
          <p:nvPr/>
        </p:nvSpPr>
        <p:spPr bwMode="auto">
          <a:xfrm>
            <a:off x="36639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12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2" name="TextBox 17"/>
          <p:cNvSpPr txBox="1">
            <a:spLocks noChangeArrowheads="1"/>
          </p:cNvSpPr>
          <p:nvPr/>
        </p:nvSpPr>
        <p:spPr bwMode="auto">
          <a:xfrm>
            <a:off x="4179888" y="4713288"/>
            <a:ext cx="4937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13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3" name="TextBox 18"/>
          <p:cNvSpPr txBox="1">
            <a:spLocks noChangeArrowheads="1"/>
          </p:cNvSpPr>
          <p:nvPr/>
        </p:nvSpPr>
        <p:spPr bwMode="auto">
          <a:xfrm>
            <a:off x="470693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14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4" name="TextBox 19"/>
          <p:cNvSpPr txBox="1">
            <a:spLocks noChangeArrowheads="1"/>
          </p:cNvSpPr>
          <p:nvPr/>
        </p:nvSpPr>
        <p:spPr bwMode="auto">
          <a:xfrm>
            <a:off x="5233988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15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985" name="TextBox 20"/>
          <p:cNvSpPr txBox="1">
            <a:spLocks noChangeArrowheads="1"/>
          </p:cNvSpPr>
          <p:nvPr/>
        </p:nvSpPr>
        <p:spPr bwMode="auto">
          <a:xfrm>
            <a:off x="5759450" y="4713288"/>
            <a:ext cx="49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i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CA" baseline="-25000">
                <a:latin typeface="Times New Roman" pitchFamily="18" charset="0"/>
                <a:cs typeface="Times New Roman" pitchFamily="18" charset="0"/>
              </a:rPr>
              <a:t>16</a:t>
            </a:r>
            <a:endParaRPr lang="en-CA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83</a:t>
            </a:fld>
            <a:endParaRPr lang="en-CA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708275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6" descr="C:\Users\dwharder\Desktop\bl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3763" y="267017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5148263" y="3141663"/>
            <a:ext cx="431800" cy="28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6" name="Rectangle 25"/>
          <p:cNvSpPr/>
          <p:nvPr/>
        </p:nvSpPr>
        <p:spPr>
          <a:xfrm>
            <a:off x="3059113" y="5229225"/>
            <a:ext cx="433387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41991" name="TextBox 26"/>
          <p:cNvSpPr txBox="1">
            <a:spLocks noChangeArrowheads="1"/>
          </p:cNvSpPr>
          <p:nvPr/>
        </p:nvSpPr>
        <p:spPr bwMode="auto">
          <a:xfrm>
            <a:off x="7908925" y="3192463"/>
            <a:ext cx="1030288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419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4199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Substituting the values we determined yields:</a:t>
            </a:r>
          </a:p>
        </p:txBody>
      </p:sp>
      <p:sp>
        <p:nvSpPr>
          <p:cNvPr id="41994" name="TextBox 6"/>
          <p:cNvSpPr txBox="1">
            <a:spLocks noChangeArrowheads="1"/>
          </p:cNvSpPr>
          <p:nvPr/>
        </p:nvSpPr>
        <p:spPr bwMode="auto">
          <a:xfrm>
            <a:off x="2584450" y="320833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4.61</a:t>
            </a:r>
          </a:p>
        </p:txBody>
      </p:sp>
      <p:sp>
        <p:nvSpPr>
          <p:cNvPr id="41995" name="TextBox 7"/>
          <p:cNvSpPr txBox="1">
            <a:spLocks noChangeArrowheads="1"/>
          </p:cNvSpPr>
          <p:nvPr/>
        </p:nvSpPr>
        <p:spPr bwMode="auto">
          <a:xfrm>
            <a:off x="2581275" y="372745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41996" name="TextBox 8"/>
          <p:cNvSpPr txBox="1">
            <a:spLocks noChangeArrowheads="1"/>
          </p:cNvSpPr>
          <p:nvPr/>
        </p:nvSpPr>
        <p:spPr bwMode="auto">
          <a:xfrm>
            <a:off x="3109913" y="3200400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41997" name="TextBox 9"/>
          <p:cNvSpPr txBox="1">
            <a:spLocks noChangeArrowheads="1"/>
          </p:cNvSpPr>
          <p:nvPr/>
        </p:nvSpPr>
        <p:spPr bwMode="auto">
          <a:xfrm>
            <a:off x="3114675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3.05</a:t>
            </a:r>
          </a:p>
        </p:txBody>
      </p:sp>
      <p:sp>
        <p:nvSpPr>
          <p:cNvPr id="41998" name="TextBox 11"/>
          <p:cNvSpPr txBox="1">
            <a:spLocks noChangeArrowheads="1"/>
          </p:cNvSpPr>
          <p:nvPr/>
        </p:nvSpPr>
        <p:spPr bwMode="auto">
          <a:xfrm>
            <a:off x="3109913" y="42560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41999" name="TextBox 14"/>
          <p:cNvSpPr txBox="1">
            <a:spLocks noChangeArrowheads="1"/>
          </p:cNvSpPr>
          <p:nvPr/>
        </p:nvSpPr>
        <p:spPr bwMode="auto">
          <a:xfrm>
            <a:off x="3633788" y="37353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42000" name="TextBox 15"/>
          <p:cNvSpPr txBox="1">
            <a:spLocks noChangeArrowheads="1"/>
          </p:cNvSpPr>
          <p:nvPr/>
        </p:nvSpPr>
        <p:spPr bwMode="auto">
          <a:xfrm>
            <a:off x="3629025" y="4257675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0.70</a:t>
            </a:r>
          </a:p>
        </p:txBody>
      </p:sp>
      <p:sp>
        <p:nvSpPr>
          <p:cNvPr id="42001" name="TextBox 16"/>
          <p:cNvSpPr txBox="1">
            <a:spLocks noChangeArrowheads="1"/>
          </p:cNvSpPr>
          <p:nvPr/>
        </p:nvSpPr>
        <p:spPr bwMode="auto">
          <a:xfrm>
            <a:off x="3498850" y="4792663"/>
            <a:ext cx="6334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 0.15</a:t>
            </a:r>
          </a:p>
        </p:txBody>
      </p:sp>
      <p:sp>
        <p:nvSpPr>
          <p:cNvPr id="42002" name="TextBox 19"/>
          <p:cNvSpPr txBox="1">
            <a:spLocks noChangeArrowheads="1"/>
          </p:cNvSpPr>
          <p:nvPr/>
        </p:nvSpPr>
        <p:spPr bwMode="auto">
          <a:xfrm>
            <a:off x="4065588" y="425767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–0.78</a:t>
            </a:r>
          </a:p>
        </p:txBody>
      </p:sp>
      <p:sp>
        <p:nvSpPr>
          <p:cNvPr id="42003" name="TextBox 20"/>
          <p:cNvSpPr txBox="1">
            <a:spLocks noChangeArrowheads="1"/>
          </p:cNvSpPr>
          <p:nvPr/>
        </p:nvSpPr>
        <p:spPr bwMode="auto">
          <a:xfrm>
            <a:off x="4070350" y="4792663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–1.01</a:t>
            </a:r>
          </a:p>
        </p:txBody>
      </p:sp>
      <p:sp>
        <p:nvSpPr>
          <p:cNvPr id="42004" name="TextBox 23"/>
          <p:cNvSpPr txBox="1">
            <a:spLocks noChangeArrowheads="1"/>
          </p:cNvSpPr>
          <p:nvPr/>
        </p:nvSpPr>
        <p:spPr bwMode="auto">
          <a:xfrm>
            <a:off x="4600575" y="4257675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–2.04</a:t>
            </a:r>
          </a:p>
        </p:txBody>
      </p:sp>
      <p:sp>
        <p:nvSpPr>
          <p:cNvPr id="42005" name="TextBox 24"/>
          <p:cNvSpPr txBox="1">
            <a:spLocks noChangeArrowheads="1"/>
          </p:cNvSpPr>
          <p:nvPr/>
        </p:nvSpPr>
        <p:spPr bwMode="auto">
          <a:xfrm>
            <a:off x="460533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–2.10</a:t>
            </a:r>
          </a:p>
        </p:txBody>
      </p:sp>
      <p:sp>
        <p:nvSpPr>
          <p:cNvPr id="42006" name="TextBox 27"/>
          <p:cNvSpPr txBox="1">
            <a:spLocks noChangeArrowheads="1"/>
          </p:cNvSpPr>
          <p:nvPr/>
        </p:nvSpPr>
        <p:spPr bwMode="auto">
          <a:xfrm>
            <a:off x="5126038" y="425767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–3.23</a:t>
            </a:r>
          </a:p>
        </p:txBody>
      </p:sp>
      <p:sp>
        <p:nvSpPr>
          <p:cNvPr id="42007" name="TextBox 28"/>
          <p:cNvSpPr txBox="1">
            <a:spLocks noChangeArrowheads="1"/>
          </p:cNvSpPr>
          <p:nvPr/>
        </p:nvSpPr>
        <p:spPr bwMode="auto">
          <a:xfrm>
            <a:off x="5132388" y="47926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–3.25</a:t>
            </a:r>
          </a:p>
        </p:txBody>
      </p:sp>
      <p:sp>
        <p:nvSpPr>
          <p:cNvPr id="42008" name="TextBox 31"/>
          <p:cNvSpPr txBox="1">
            <a:spLocks noChangeArrowheads="1"/>
          </p:cNvSpPr>
          <p:nvPr/>
        </p:nvSpPr>
        <p:spPr bwMode="auto">
          <a:xfrm>
            <a:off x="5653088" y="425926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–4.41</a:t>
            </a:r>
          </a:p>
        </p:txBody>
      </p:sp>
      <p:sp>
        <p:nvSpPr>
          <p:cNvPr id="42009" name="TextBox 32"/>
          <p:cNvSpPr txBox="1">
            <a:spLocks noChangeArrowheads="1"/>
          </p:cNvSpPr>
          <p:nvPr/>
        </p:nvSpPr>
        <p:spPr bwMode="auto">
          <a:xfrm>
            <a:off x="5659438" y="4794250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–4.42</a:t>
            </a:r>
          </a:p>
        </p:txBody>
      </p:sp>
      <p:graphicFrame>
        <p:nvGraphicFramePr>
          <p:cNvPr id="41986" name="Object 10"/>
          <p:cNvGraphicFramePr>
            <a:graphicFrameLocks noChangeAspect="1"/>
          </p:cNvGraphicFramePr>
          <p:nvPr/>
        </p:nvGraphicFramePr>
        <p:xfrm>
          <a:off x="179388" y="2052638"/>
          <a:ext cx="1452562" cy="4471987"/>
        </p:xfrm>
        <a:graphic>
          <a:graphicData uri="http://schemas.openxmlformats.org/presentationml/2006/ole">
            <p:oleObj spid="_x0000_s185346" name="Equation" r:id="rId5" imgW="1193760" imgH="3682800" progId="Equation.DSMT4">
              <p:embed/>
            </p:oleObj>
          </a:graphicData>
        </a:graphic>
      </p:graphicFrame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84</a:t>
            </a:fld>
            <a:endParaRPr lang="en-CA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9738" y="1431925"/>
            <a:ext cx="4859337" cy="327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23"/>
          <p:cNvSpPr/>
          <p:nvPr/>
        </p:nvSpPr>
        <p:spPr>
          <a:xfrm>
            <a:off x="7234238" y="1903413"/>
            <a:ext cx="431800" cy="28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5" name="Rectangle 24"/>
          <p:cNvSpPr/>
          <p:nvPr/>
        </p:nvSpPr>
        <p:spPr>
          <a:xfrm>
            <a:off x="5145088" y="3990975"/>
            <a:ext cx="431800" cy="288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9093" name="TextBox 6"/>
          <p:cNvSpPr txBox="1">
            <a:spLocks noChangeArrowheads="1"/>
          </p:cNvSpPr>
          <p:nvPr/>
        </p:nvSpPr>
        <p:spPr bwMode="auto">
          <a:xfrm>
            <a:off x="4668838" y="1970088"/>
            <a:ext cx="5000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4.61</a:t>
            </a:r>
          </a:p>
        </p:txBody>
      </p:sp>
      <p:sp>
        <p:nvSpPr>
          <p:cNvPr id="89094" name="TextBox 7"/>
          <p:cNvSpPr txBox="1">
            <a:spLocks noChangeArrowheads="1"/>
          </p:cNvSpPr>
          <p:nvPr/>
        </p:nvSpPr>
        <p:spPr bwMode="auto">
          <a:xfrm>
            <a:off x="4665663" y="2489200"/>
            <a:ext cx="5000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89095" name="TextBox 8"/>
          <p:cNvSpPr txBox="1">
            <a:spLocks noChangeArrowheads="1"/>
          </p:cNvSpPr>
          <p:nvPr/>
        </p:nvSpPr>
        <p:spPr bwMode="auto">
          <a:xfrm>
            <a:off x="5194300" y="1962150"/>
            <a:ext cx="5000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4.22</a:t>
            </a:r>
          </a:p>
        </p:txBody>
      </p:sp>
      <p:sp>
        <p:nvSpPr>
          <p:cNvPr id="89096" name="TextBox 9"/>
          <p:cNvSpPr txBox="1">
            <a:spLocks noChangeArrowheads="1"/>
          </p:cNvSpPr>
          <p:nvPr/>
        </p:nvSpPr>
        <p:spPr bwMode="auto">
          <a:xfrm>
            <a:off x="5199063" y="2497138"/>
            <a:ext cx="5000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3.05</a:t>
            </a:r>
          </a:p>
        </p:txBody>
      </p:sp>
      <p:sp>
        <p:nvSpPr>
          <p:cNvPr id="89097" name="TextBox 11"/>
          <p:cNvSpPr txBox="1">
            <a:spLocks noChangeArrowheads="1"/>
          </p:cNvSpPr>
          <p:nvPr/>
        </p:nvSpPr>
        <p:spPr bwMode="auto">
          <a:xfrm>
            <a:off x="5194300" y="3017838"/>
            <a:ext cx="5000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89098" name="TextBox 14"/>
          <p:cNvSpPr txBox="1">
            <a:spLocks noChangeArrowheads="1"/>
          </p:cNvSpPr>
          <p:nvPr/>
        </p:nvSpPr>
        <p:spPr bwMode="auto">
          <a:xfrm>
            <a:off x="5718175" y="2497138"/>
            <a:ext cx="5000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1.87</a:t>
            </a:r>
          </a:p>
        </p:txBody>
      </p:sp>
      <p:sp>
        <p:nvSpPr>
          <p:cNvPr id="89099" name="TextBox 15"/>
          <p:cNvSpPr txBox="1">
            <a:spLocks noChangeArrowheads="1"/>
          </p:cNvSpPr>
          <p:nvPr/>
        </p:nvSpPr>
        <p:spPr bwMode="auto">
          <a:xfrm>
            <a:off x="5713413" y="3019425"/>
            <a:ext cx="5000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0.70</a:t>
            </a:r>
          </a:p>
        </p:txBody>
      </p:sp>
      <p:sp>
        <p:nvSpPr>
          <p:cNvPr id="89100" name="TextBox 16"/>
          <p:cNvSpPr txBox="1">
            <a:spLocks noChangeArrowheads="1"/>
          </p:cNvSpPr>
          <p:nvPr/>
        </p:nvSpPr>
        <p:spPr bwMode="auto">
          <a:xfrm>
            <a:off x="5584825" y="3554413"/>
            <a:ext cx="6334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 0.15</a:t>
            </a:r>
          </a:p>
        </p:txBody>
      </p:sp>
      <p:sp>
        <p:nvSpPr>
          <p:cNvPr id="89101" name="TextBox 19"/>
          <p:cNvSpPr txBox="1">
            <a:spLocks noChangeArrowheads="1"/>
          </p:cNvSpPr>
          <p:nvPr/>
        </p:nvSpPr>
        <p:spPr bwMode="auto">
          <a:xfrm>
            <a:off x="6151563" y="301942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–0.78</a:t>
            </a:r>
          </a:p>
        </p:txBody>
      </p:sp>
      <p:sp>
        <p:nvSpPr>
          <p:cNvPr id="89102" name="TextBox 20"/>
          <p:cNvSpPr txBox="1">
            <a:spLocks noChangeArrowheads="1"/>
          </p:cNvSpPr>
          <p:nvPr/>
        </p:nvSpPr>
        <p:spPr bwMode="auto">
          <a:xfrm>
            <a:off x="6156325" y="3554413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–1.01</a:t>
            </a:r>
          </a:p>
        </p:txBody>
      </p:sp>
      <p:sp>
        <p:nvSpPr>
          <p:cNvPr id="89103" name="TextBox 23"/>
          <p:cNvSpPr txBox="1">
            <a:spLocks noChangeArrowheads="1"/>
          </p:cNvSpPr>
          <p:nvPr/>
        </p:nvSpPr>
        <p:spPr bwMode="auto">
          <a:xfrm>
            <a:off x="6686550" y="3019425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–2.04</a:t>
            </a:r>
          </a:p>
        </p:txBody>
      </p:sp>
      <p:sp>
        <p:nvSpPr>
          <p:cNvPr id="89104" name="TextBox 24"/>
          <p:cNvSpPr txBox="1">
            <a:spLocks noChangeArrowheads="1"/>
          </p:cNvSpPr>
          <p:nvPr/>
        </p:nvSpPr>
        <p:spPr bwMode="auto">
          <a:xfrm>
            <a:off x="6691313" y="355441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–2.10</a:t>
            </a:r>
          </a:p>
        </p:txBody>
      </p:sp>
      <p:sp>
        <p:nvSpPr>
          <p:cNvPr id="89105" name="TextBox 27"/>
          <p:cNvSpPr txBox="1">
            <a:spLocks noChangeArrowheads="1"/>
          </p:cNvSpPr>
          <p:nvPr/>
        </p:nvSpPr>
        <p:spPr bwMode="auto">
          <a:xfrm>
            <a:off x="7212013" y="3019425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–3.23</a:t>
            </a:r>
          </a:p>
        </p:txBody>
      </p:sp>
      <p:sp>
        <p:nvSpPr>
          <p:cNvPr id="89106" name="TextBox 28"/>
          <p:cNvSpPr txBox="1">
            <a:spLocks noChangeArrowheads="1"/>
          </p:cNvSpPr>
          <p:nvPr/>
        </p:nvSpPr>
        <p:spPr bwMode="auto">
          <a:xfrm>
            <a:off x="7218363" y="355441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–3.25</a:t>
            </a:r>
          </a:p>
        </p:txBody>
      </p:sp>
      <p:sp>
        <p:nvSpPr>
          <p:cNvPr id="89107" name="TextBox 31"/>
          <p:cNvSpPr txBox="1">
            <a:spLocks noChangeArrowheads="1"/>
          </p:cNvSpPr>
          <p:nvPr/>
        </p:nvSpPr>
        <p:spPr bwMode="auto">
          <a:xfrm>
            <a:off x="7739063" y="302101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–4.41</a:t>
            </a:r>
          </a:p>
        </p:txBody>
      </p:sp>
      <p:sp>
        <p:nvSpPr>
          <p:cNvPr id="89108" name="TextBox 32"/>
          <p:cNvSpPr txBox="1">
            <a:spLocks noChangeArrowheads="1"/>
          </p:cNvSpPr>
          <p:nvPr/>
        </p:nvSpPr>
        <p:spPr bwMode="auto">
          <a:xfrm>
            <a:off x="7745413" y="3556000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–4.42</a:t>
            </a:r>
          </a:p>
        </p:txBody>
      </p:sp>
      <p:pic>
        <p:nvPicPr>
          <p:cNvPr id="89109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0613" y="5668963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110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" y="3554413"/>
            <a:ext cx="4859338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111" name="TextBox 6"/>
          <p:cNvSpPr txBox="1">
            <a:spLocks noChangeArrowheads="1"/>
          </p:cNvSpPr>
          <p:nvPr/>
        </p:nvSpPr>
        <p:spPr bwMode="auto">
          <a:xfrm>
            <a:off x="436563" y="4092575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3.78</a:t>
            </a:r>
          </a:p>
        </p:txBody>
      </p:sp>
      <p:sp>
        <p:nvSpPr>
          <p:cNvPr id="89112" name="TextBox 7"/>
          <p:cNvSpPr txBox="1">
            <a:spLocks noChangeArrowheads="1"/>
          </p:cNvSpPr>
          <p:nvPr/>
        </p:nvSpPr>
        <p:spPr bwMode="auto">
          <a:xfrm>
            <a:off x="433388" y="461168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89113" name="TextBox 8"/>
          <p:cNvSpPr txBox="1">
            <a:spLocks noChangeArrowheads="1"/>
          </p:cNvSpPr>
          <p:nvPr/>
        </p:nvSpPr>
        <p:spPr bwMode="auto">
          <a:xfrm>
            <a:off x="962025" y="4084638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2.57</a:t>
            </a:r>
          </a:p>
        </p:txBody>
      </p:sp>
      <p:sp>
        <p:nvSpPr>
          <p:cNvPr id="89114" name="TextBox 9"/>
          <p:cNvSpPr txBox="1">
            <a:spLocks noChangeArrowheads="1"/>
          </p:cNvSpPr>
          <p:nvPr/>
        </p:nvSpPr>
        <p:spPr bwMode="auto">
          <a:xfrm>
            <a:off x="966788" y="4619625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1.49</a:t>
            </a:r>
          </a:p>
        </p:txBody>
      </p:sp>
      <p:sp>
        <p:nvSpPr>
          <p:cNvPr id="89115" name="TextBox 11"/>
          <p:cNvSpPr txBox="1">
            <a:spLocks noChangeArrowheads="1"/>
          </p:cNvSpPr>
          <p:nvPr/>
        </p:nvSpPr>
        <p:spPr bwMode="auto">
          <a:xfrm>
            <a:off x="962025" y="5140325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89116" name="TextBox 14"/>
          <p:cNvSpPr txBox="1">
            <a:spLocks noChangeArrowheads="1"/>
          </p:cNvSpPr>
          <p:nvPr/>
        </p:nvSpPr>
        <p:spPr bwMode="auto">
          <a:xfrm>
            <a:off x="1485900" y="4619625"/>
            <a:ext cx="4984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0.42</a:t>
            </a:r>
          </a:p>
        </p:txBody>
      </p:sp>
      <p:sp>
        <p:nvSpPr>
          <p:cNvPr id="89117" name="TextBox 15"/>
          <p:cNvSpPr txBox="1">
            <a:spLocks noChangeArrowheads="1"/>
          </p:cNvSpPr>
          <p:nvPr/>
        </p:nvSpPr>
        <p:spPr bwMode="auto">
          <a:xfrm>
            <a:off x="1481138" y="5141913"/>
            <a:ext cx="498475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0.18</a:t>
            </a:r>
          </a:p>
        </p:txBody>
      </p:sp>
      <p:sp>
        <p:nvSpPr>
          <p:cNvPr id="89118" name="TextBox 16"/>
          <p:cNvSpPr txBox="1">
            <a:spLocks noChangeArrowheads="1"/>
          </p:cNvSpPr>
          <p:nvPr/>
        </p:nvSpPr>
        <p:spPr bwMode="auto">
          <a:xfrm>
            <a:off x="1485900" y="5676900"/>
            <a:ext cx="498475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0.00</a:t>
            </a:r>
          </a:p>
        </p:txBody>
      </p:sp>
      <p:sp>
        <p:nvSpPr>
          <p:cNvPr id="89119" name="TextBox 19"/>
          <p:cNvSpPr txBox="1">
            <a:spLocks noChangeArrowheads="1"/>
          </p:cNvSpPr>
          <p:nvPr/>
        </p:nvSpPr>
        <p:spPr bwMode="auto">
          <a:xfrm>
            <a:off x="1917700" y="5141913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–0.13</a:t>
            </a:r>
          </a:p>
        </p:txBody>
      </p:sp>
      <p:sp>
        <p:nvSpPr>
          <p:cNvPr id="89120" name="TextBox 20"/>
          <p:cNvSpPr txBox="1">
            <a:spLocks noChangeArrowheads="1"/>
          </p:cNvSpPr>
          <p:nvPr/>
        </p:nvSpPr>
        <p:spPr bwMode="auto">
          <a:xfrm>
            <a:off x="1922463" y="5676900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–0.17</a:t>
            </a:r>
          </a:p>
        </p:txBody>
      </p:sp>
      <p:sp>
        <p:nvSpPr>
          <p:cNvPr id="89121" name="TextBox 23"/>
          <p:cNvSpPr txBox="1">
            <a:spLocks noChangeArrowheads="1"/>
          </p:cNvSpPr>
          <p:nvPr/>
        </p:nvSpPr>
        <p:spPr bwMode="auto">
          <a:xfrm>
            <a:off x="2452688" y="5141913"/>
            <a:ext cx="5889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–0.52</a:t>
            </a:r>
          </a:p>
        </p:txBody>
      </p:sp>
      <p:sp>
        <p:nvSpPr>
          <p:cNvPr id="89122" name="TextBox 24"/>
          <p:cNvSpPr txBox="1">
            <a:spLocks noChangeArrowheads="1"/>
          </p:cNvSpPr>
          <p:nvPr/>
        </p:nvSpPr>
        <p:spPr bwMode="auto">
          <a:xfrm>
            <a:off x="2457450" y="5676900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–0.54</a:t>
            </a:r>
          </a:p>
        </p:txBody>
      </p:sp>
      <p:sp>
        <p:nvSpPr>
          <p:cNvPr id="89123" name="TextBox 27"/>
          <p:cNvSpPr txBox="1">
            <a:spLocks noChangeArrowheads="1"/>
          </p:cNvSpPr>
          <p:nvPr/>
        </p:nvSpPr>
        <p:spPr bwMode="auto">
          <a:xfrm>
            <a:off x="2979738" y="5141913"/>
            <a:ext cx="5873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89124" name="TextBox 28"/>
          <p:cNvSpPr txBox="1">
            <a:spLocks noChangeArrowheads="1"/>
          </p:cNvSpPr>
          <p:nvPr/>
        </p:nvSpPr>
        <p:spPr bwMode="auto">
          <a:xfrm>
            <a:off x="2984500" y="5676900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–1.45</a:t>
            </a:r>
          </a:p>
        </p:txBody>
      </p:sp>
      <p:sp>
        <p:nvSpPr>
          <p:cNvPr id="89125" name="TextBox 31"/>
          <p:cNvSpPr txBox="1">
            <a:spLocks noChangeArrowheads="1"/>
          </p:cNvSpPr>
          <p:nvPr/>
        </p:nvSpPr>
        <p:spPr bwMode="auto">
          <a:xfrm>
            <a:off x="3505200" y="5143500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89126" name="TextBox 32"/>
          <p:cNvSpPr txBox="1">
            <a:spLocks noChangeArrowheads="1"/>
          </p:cNvSpPr>
          <p:nvPr/>
        </p:nvSpPr>
        <p:spPr bwMode="auto">
          <a:xfrm>
            <a:off x="3511550" y="5678488"/>
            <a:ext cx="5889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CA" sz="1400">
                <a:latin typeface="Times New Roman" pitchFamily="18" charset="0"/>
                <a:cs typeface="Times New Roman" pitchFamily="18" charset="0"/>
              </a:rPr>
              <a:t>–3.82</a:t>
            </a:r>
          </a:p>
        </p:txBody>
      </p:sp>
      <p:sp>
        <p:nvSpPr>
          <p:cNvPr id="891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Insulated Boundaries</a:t>
            </a:r>
          </a:p>
        </p:txBody>
      </p:sp>
      <p:sp>
        <p:nvSpPr>
          <p:cNvPr id="891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transition is </a:t>
            </a:r>
            <a:r>
              <a:rPr lang="en-CA" dirty="0" smtClean="0">
                <a:latin typeface="Arial" charset="0"/>
                <a:cs typeface="Arial" charset="0"/>
              </a:rPr>
              <a:t>much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more gradual with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insulated boundaries</a:t>
            </a:r>
            <a:endParaRPr lang="en-CA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endParaRPr lang="en-CA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129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4724400"/>
            <a:ext cx="823912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130" name="TextBox 25"/>
          <p:cNvSpPr txBox="1">
            <a:spLocks noChangeArrowheads="1"/>
          </p:cNvSpPr>
          <p:nvPr/>
        </p:nvSpPr>
        <p:spPr bwMode="auto">
          <a:xfrm>
            <a:off x="7908925" y="5208588"/>
            <a:ext cx="1030288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43" name="Slide Number Placeholder 4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85</a:t>
            </a:fld>
            <a:endParaRPr lang="en-CA"/>
          </a:p>
        </p:txBody>
      </p:sp>
      <p:sp>
        <p:nvSpPr>
          <p:cNvPr id="44" name="Footer Placeholder 4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Specifying Boundary Conditions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How do we create such a system of linear equations?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First we must allow the user to specify boundary conditions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The user will pass in a matrix</a:t>
            </a:r>
          </a:p>
          <a:p>
            <a:pPr lvl="2"/>
            <a:r>
              <a:rPr lang="en-CA" smtClean="0">
                <a:latin typeface="Arial" charset="0"/>
                <a:cs typeface="Arial" charset="0"/>
              </a:rPr>
              <a:t>Boundary values will be already specified</a:t>
            </a:r>
          </a:p>
          <a:p>
            <a:pPr lvl="3"/>
            <a:r>
              <a:rPr lang="en-CA" smtClean="0">
                <a:latin typeface="Arial" charset="0"/>
                <a:cs typeface="Arial" charset="0"/>
              </a:rPr>
              <a:t>Insulated boundaries are marked with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NaN</a:t>
            </a:r>
          </a:p>
          <a:p>
            <a:pPr lvl="2"/>
            <a:r>
              <a:rPr lang="en-CA" smtClean="0">
                <a:latin typeface="Arial" charset="0"/>
                <a:cs typeface="Arial" charset="0"/>
              </a:rPr>
              <a:t>Points at which we want to approximate the solution are assigned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–∞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Specifying Boundary Conditions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In our first example, the boundary would be specified by: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latin typeface="Consolas" pitchFamily="49" charset="0"/>
                <a:cs typeface="Consolas" pitchFamily="49" charset="0"/>
              </a:rPr>
              <a:t>&gt;&gt; M = [</a:t>
            </a:r>
            <a:r>
              <a:rPr lang="en-CA" sz="16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5    5    5  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0    0    0    0    0    0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5   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-Inf -Inf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0    0    0    0    0    0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   -Inf -Inf -Inf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0    0    0    </a:t>
            </a:r>
            <a:r>
              <a:rPr lang="en-CA" sz="16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  -5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   -Inf -Inf -Inf -Inf -Inf -Inf </a:t>
            </a:r>
            <a:r>
              <a:rPr lang="en-CA" sz="16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0    0    0   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-Inf -Inf -Inf -Inf -Inf </a:t>
            </a:r>
            <a:r>
              <a:rPr lang="en-CA" sz="16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</a:pPr>
            <a:r>
              <a:rPr lang="en-CA" sz="16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0    0    0    0    0    0    0   </a:t>
            </a:r>
            <a:r>
              <a:rPr lang="en-CA" sz="160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   -5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1">
              <a:buFont typeface="Arial" charset="0"/>
              <a:buNone/>
            </a:pP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pic>
        <p:nvPicPr>
          <p:cNvPr id="91140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" y="3759200"/>
            <a:ext cx="4556125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1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3800" y="5589588"/>
            <a:ext cx="823913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87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Specifying Boundary Conditions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In our second example, </a:t>
            </a:r>
            <a:r>
              <a:rPr lang="en-CA" dirty="0" smtClean="0">
                <a:latin typeface="Arial" charset="0"/>
                <a:cs typeface="Arial" charset="0"/>
              </a:rPr>
              <a:t>they </a:t>
            </a:r>
            <a:r>
              <a:rPr lang="en-CA" dirty="0" smtClean="0">
                <a:latin typeface="Arial" charset="0"/>
                <a:cs typeface="Arial" charset="0"/>
              </a:rPr>
              <a:t>would be specified by: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&gt;&gt; M = [</a:t>
            </a:r>
            <a:r>
              <a:rPr lang="en-CA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5    5    5  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endParaRPr lang="en-CA" sz="1600" dirty="0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endParaRPr lang="en-CA" sz="1600" dirty="0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   -5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-</a:t>
            </a:r>
            <a:r>
              <a:rPr lang="en-CA" sz="16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</a:pP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6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sz="16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6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-5   -5</a:t>
            </a:r>
            <a:r>
              <a:rPr lang="en-CA" sz="1600" dirty="0" smtClean="0">
                <a:latin typeface="Consolas" pitchFamily="49" charset="0"/>
                <a:cs typeface="Consolas" pitchFamily="49" charset="0"/>
              </a:rPr>
              <a:t>];</a:t>
            </a:r>
          </a:p>
          <a:p>
            <a:pPr lvl="1">
              <a:buFont typeface="Arial" charset="0"/>
              <a:buNone/>
            </a:pPr>
            <a:endParaRPr lang="en-CA" dirty="0" smtClean="0">
              <a:latin typeface="Consolas" pitchFamily="49" charset="0"/>
              <a:cs typeface="Consolas" pitchFamily="49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pic>
        <p:nvPicPr>
          <p:cNvPr id="92164" name="Picture 6" descr="C:\Users\dwharder\Desktop\bl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" y="3759200"/>
            <a:ext cx="4556125" cy="307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824163" y="4178300"/>
            <a:ext cx="433387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Rectangle 5"/>
          <p:cNvSpPr/>
          <p:nvPr/>
        </p:nvSpPr>
        <p:spPr>
          <a:xfrm>
            <a:off x="846138" y="6165850"/>
            <a:ext cx="431800" cy="287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92167" name="Picture 5" descr="C:\Users\dwharder\Desktop\bl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3800" y="5589588"/>
            <a:ext cx="823913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8" name="TextBox 7"/>
          <p:cNvSpPr txBox="1">
            <a:spLocks noChangeArrowheads="1"/>
          </p:cNvSpPr>
          <p:nvPr/>
        </p:nvSpPr>
        <p:spPr bwMode="auto">
          <a:xfrm>
            <a:off x="5316538" y="6072188"/>
            <a:ext cx="1030287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latin typeface="Times New Roman" pitchFamily="18" charset="0"/>
                <a:cs typeface="Times New Roman" pitchFamily="18" charset="0"/>
              </a:rPr>
              <a:t>Insulated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88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CA" dirty="0" smtClean="0">
                <a:latin typeface="Arial" charset="0"/>
                <a:cs typeface="Arial" charset="0"/>
              </a:rPr>
              <a:t>	The first step is argument checking:</a:t>
            </a:r>
          </a:p>
          <a:p>
            <a:pPr lvl="1">
              <a:defRPr/>
            </a:pPr>
            <a:r>
              <a:rPr lang="en-CA" dirty="0" smtClean="0">
                <a:latin typeface="Arial" charset="0"/>
                <a:cs typeface="Arial" charset="0"/>
              </a:rPr>
              <a:t>Ensure that </a:t>
            </a:r>
            <a:r>
              <a:rPr lang="en-CA" b="1" dirty="0" smtClean="0">
                <a:latin typeface="Arial" charset="0"/>
                <a:cs typeface="Arial" charset="0"/>
              </a:rPr>
              <a:t>none</a:t>
            </a:r>
            <a:r>
              <a:rPr lang="en-CA" dirty="0" smtClean="0">
                <a:latin typeface="Arial" charset="0"/>
                <a:cs typeface="Arial" charset="0"/>
              </a:rPr>
              <a:t> of the points on the edge of the array are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–∞</a:t>
            </a:r>
            <a:endParaRPr lang="en-CA" dirty="0" smtClean="0">
              <a:latin typeface="Arial" charset="0"/>
              <a:cs typeface="Arial" charset="0"/>
            </a:endParaRPr>
          </a:p>
          <a:p>
            <a:pPr lvl="1">
              <a:defRPr/>
            </a:pPr>
            <a:r>
              <a:rPr lang="en-CA" dirty="0" smtClean="0">
                <a:latin typeface="Arial" charset="0"/>
                <a:cs typeface="Arial" charset="0"/>
              </a:rPr>
              <a:t>There must be a boundary value (fixed or insulated) around the entire array</a:t>
            </a:r>
          </a:p>
          <a:p>
            <a:pPr lvl="1">
              <a:defRPr/>
            </a:pPr>
            <a:endParaRPr lang="en-CA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&gt;&gt; M = [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5    5    5  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endParaRPr lang="en-CA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endParaRPr lang="en-CA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-5  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-</a:t>
            </a:r>
            <a:r>
              <a:rPr lang="en-CA" dirty="0" err="1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solidFill>
                  <a:schemeClr val="bg1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pPr lvl="1">
              <a:buFont typeface="Arial" charset="0"/>
              <a:buNone/>
              <a:defRPr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-5   -5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];</a:t>
            </a:r>
            <a:endParaRPr lang="en-CA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  <a:defRPr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Motivating Example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If we are dealing with a concentration, the concentration at any point will be the average of the concentrations around it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In the steady state, we do not expect one point to be more concentrated than everything around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second and third steps are initialization and mapping each of the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CA" i="1" smtClean="0">
                <a:latin typeface="Arial" charset="0"/>
                <a:cs typeface="Arial" charset="0"/>
              </a:rPr>
              <a:t> </a:t>
            </a:r>
            <a:r>
              <a:rPr lang="en-CA" smtClean="0">
                <a:latin typeface="Arial" charset="0"/>
                <a:cs typeface="Arial" charset="0"/>
              </a:rPr>
              <a:t>unsolved points to a unique number from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 to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CA" i="1" smtClean="0">
                <a:latin typeface="Arial" charset="0"/>
                <a:cs typeface="Arial" charset="0"/>
              </a:rPr>
              <a:t> </a:t>
            </a: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These steps are done for you: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function [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U_out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 = laplace2d( U )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% 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2. Initialization</a:t>
            </a: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[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 = size( U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U_out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U;</a:t>
            </a:r>
          </a:p>
          <a:p>
            <a:pPr lvl="2">
              <a:buFont typeface="Arial" charset="0"/>
              <a:buNone/>
            </a:pP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% 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3. Associate 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each -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with an integer from 1 to m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u_to_w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zeros(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zeros( 2,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m = 0;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for ix = 1:n_x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for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1:n_y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if U(ix,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) == -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Inf</a:t>
            </a: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m = m + 1;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u_to_w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(ix,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) = m;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(:, m) = [ix,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]';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end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end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end</a:t>
            </a:r>
            <a:endParaRPr lang="en-CA" sz="11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Step 4 </a:t>
            </a:r>
            <a:r>
              <a:rPr lang="en-CA" dirty="0" smtClean="0">
                <a:latin typeface="Arial" charset="0"/>
                <a:cs typeface="Arial" charset="0"/>
              </a:rPr>
              <a:t>creates </a:t>
            </a:r>
            <a:r>
              <a:rPr lang="en-CA" dirty="0" smtClean="0">
                <a:latin typeface="Arial" charset="0"/>
                <a:cs typeface="Arial" charset="0"/>
              </a:rPr>
              <a:t>and </a:t>
            </a:r>
            <a:r>
              <a:rPr lang="en-CA" dirty="0" smtClean="0">
                <a:latin typeface="Arial" charset="0"/>
                <a:cs typeface="Arial" charset="0"/>
              </a:rPr>
              <a:t>solves </a:t>
            </a:r>
            <a:r>
              <a:rPr lang="en-CA" dirty="0" smtClean="0">
                <a:latin typeface="Arial" charset="0"/>
                <a:cs typeface="Arial" charset="0"/>
              </a:rPr>
              <a:t>the system of linear equations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function [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U_out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 = laplace2d( U )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% 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2. Initialization</a:t>
            </a: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[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 = size( U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U_out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U;</a:t>
            </a:r>
          </a:p>
          <a:p>
            <a:pPr lvl="2">
              <a:buFont typeface="Arial" charset="0"/>
              <a:buNone/>
            </a:pP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% 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3. Associate 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each -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with an integer from 1 to m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u_to_w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zeros(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zeros( 2,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n_x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*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n_y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m = 0;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for ix = 1:n_x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for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= 1:n_y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if U(ix,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) == -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Inf</a:t>
            </a: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m = m + 1;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u_to_w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(ix,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) = m;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w_to_u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(:, m) = [ix,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iy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]';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    end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    end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end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% Create the sparse system of linear equations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M = </a:t>
            </a:r>
            <a:r>
              <a:rPr lang="en-CA" sz="1200" dirty="0" err="1" smtClean="0">
                <a:latin typeface="Consolas" pitchFamily="49" charset="0"/>
                <a:cs typeface="Consolas" pitchFamily="49" charset="0"/>
              </a:rPr>
              <a:t>spalloc</a:t>
            </a: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( m, m, 5*m );</a:t>
            </a:r>
          </a:p>
          <a:p>
            <a:pPr lvl="2">
              <a:buFont typeface="Arial" charset="0"/>
              <a:buNone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    b = zeros( m, 1 );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Creating the System of Linear Equations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Suppose we have:</a:t>
            </a:r>
          </a:p>
          <a:p>
            <a:pPr lvl="2">
              <a:buFont typeface="Arial" charset="0"/>
              <a:buNone/>
            </a:pPr>
            <a:r>
              <a:rPr lang="pl-PL" sz="1200" smtClean="0">
                <a:latin typeface="Consolas" pitchFamily="49" charset="0"/>
                <a:cs typeface="Consolas" pitchFamily="49" charset="0"/>
              </a:rPr>
              <a:t>&gt;&gt; U = [5 5 5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5;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-Inf -Inf -Inf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;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-Inf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9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-Inf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; 1 1 1 1 1]</a:t>
            </a:r>
          </a:p>
          <a:p>
            <a:pPr lvl="2">
              <a:buFont typeface="Arial" charset="0"/>
              <a:buNone/>
            </a:pPr>
            <a:r>
              <a:rPr lang="pl-PL" sz="1200" smtClean="0">
                <a:latin typeface="Consolas" pitchFamily="49" charset="0"/>
                <a:cs typeface="Consolas" pitchFamily="49" charset="0"/>
              </a:rPr>
              <a:t>U =</a:t>
            </a:r>
          </a:p>
          <a:p>
            <a:pPr lvl="2">
              <a:buFont typeface="Arial" charset="0"/>
              <a:buNone/>
            </a:pPr>
            <a:r>
              <a:rPr lang="pl-PL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5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5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5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5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5</a:t>
            </a:r>
            <a:endParaRPr lang="pl-PL" sz="12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l-PL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 b="1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 b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1</a:t>
            </a:r>
            <a:endParaRPr lang="pl-PL" sz="12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l-PL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b="1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9 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1</a:t>
            </a:r>
            <a:endParaRPr lang="pl-PL" sz="12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l-PL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1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 1 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1</a:t>
            </a:r>
          </a:p>
          <a:p>
            <a:pPr lvl="2">
              <a:buFont typeface="Arial" charset="0"/>
              <a:buNone/>
            </a:pPr>
            <a:endParaRPr lang="pl-PL" sz="120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	After running Step 3, the variables are assigned:</a:t>
            </a:r>
            <a:endParaRPr lang="pl-PL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m =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 5</a:t>
            </a:r>
          </a:p>
          <a:p>
            <a:pPr lvl="2">
              <a:buFont typeface="Arial" charset="0"/>
              <a:buNone/>
            </a:pPr>
            <a:endParaRPr lang="en-CA" sz="120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pl-PL" sz="1200" smtClean="0">
                <a:latin typeface="Consolas" pitchFamily="49" charset="0"/>
                <a:cs typeface="Consolas" pitchFamily="49" charset="0"/>
              </a:rPr>
              <a:t>u_to_w =</a:t>
            </a:r>
          </a:p>
          <a:p>
            <a:pPr lvl="2">
              <a:buFont typeface="Arial" charset="0"/>
              <a:buNone/>
            </a:pPr>
            <a:r>
              <a:rPr lang="pl-PL" sz="12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pPr lvl="2">
              <a:buFont typeface="Arial" charset="0"/>
              <a:buNone/>
            </a:pPr>
            <a:r>
              <a:rPr lang="pl-PL" sz="1200" smtClean="0">
                <a:latin typeface="Consolas" pitchFamily="49" charset="0"/>
                <a:cs typeface="Consolas" pitchFamily="49" charset="0"/>
              </a:rPr>
              <a:t>     0     </a:t>
            </a:r>
            <a:r>
              <a:rPr lang="pl-PL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pl-PL" sz="1200" b="1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pl-PL" sz="1200" b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  0</a:t>
            </a:r>
          </a:p>
          <a:p>
            <a:pPr lvl="2">
              <a:buFont typeface="Arial" charset="0"/>
              <a:buNone/>
            </a:pPr>
            <a:r>
              <a:rPr lang="pl-PL" sz="1200" smtClean="0">
                <a:latin typeface="Consolas" pitchFamily="49" charset="0"/>
                <a:cs typeface="Consolas" pitchFamily="49" charset="0"/>
              </a:rPr>
              <a:t>     0     </a:t>
            </a:r>
            <a:r>
              <a:rPr lang="pl-PL" sz="1200" b="1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     0    </a:t>
            </a:r>
            <a:r>
              <a:rPr lang="pl-PL" sz="12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5     </a:t>
            </a:r>
            <a:r>
              <a:rPr lang="pl-PL" sz="1200" smtClean="0">
                <a:latin typeface="Consolas" pitchFamily="49" charset="0"/>
                <a:cs typeface="Consolas" pitchFamily="49" charset="0"/>
              </a:rPr>
              <a:t>0</a:t>
            </a:r>
          </a:p>
          <a:p>
            <a:pPr lvl="2">
              <a:buFont typeface="Arial" charset="0"/>
              <a:buNone/>
            </a:pPr>
            <a:r>
              <a:rPr lang="pl-PL" sz="1200" smtClean="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97284" name="TextBox 3"/>
          <p:cNvSpPr txBox="1">
            <a:spLocks noChangeArrowheads="1"/>
          </p:cNvSpPr>
          <p:nvPr/>
        </p:nvSpPr>
        <p:spPr bwMode="auto">
          <a:xfrm>
            <a:off x="5075767" y="4622800"/>
            <a:ext cx="24796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 dirty="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2</a:t>
            </a:r>
            <a:r>
              <a:rPr lang="pl-PL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pl-PL" sz="1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dirty="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dirty="0">
                <a:latin typeface="Consolas" pitchFamily="49" charset="0"/>
                <a:cs typeface="Consolas" pitchFamily="49" charset="0"/>
              </a:rPr>
              <a:t>...</a:t>
            </a:r>
            <a:r>
              <a:rPr lang="pl-PL" sz="12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</a:t>
            </a:r>
            <a:endParaRPr lang="en-CA" sz="12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pl-PL" sz="1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 b="1" dirty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4</a:t>
            </a:r>
            <a:r>
              <a:rPr lang="en-CA" sz="1200" b="1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en-CA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dirty="0">
                <a:latin typeface="Consolas" pitchFamily="49" charset="0"/>
                <a:cs typeface="Consolas" pitchFamily="49" charset="0"/>
              </a:rPr>
              <a:t>...</a:t>
            </a:r>
            <a:endParaRPr lang="en-CA" sz="1200" dirty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Creating the System of Linear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CA" dirty="0" smtClean="0"/>
              <a:t>	The next step, Step 4, involves us creating and solving the system of linear equations</a:t>
            </a:r>
          </a:p>
          <a:p>
            <a:pPr lvl="1">
              <a:defRPr/>
            </a:pPr>
            <a:r>
              <a:rPr lang="en-CA" dirty="0" smtClean="0"/>
              <a:t>We begin by creating the appropriately sized matrices and vectors:</a:t>
            </a:r>
          </a:p>
          <a:p>
            <a:pPr lvl="2">
              <a:buFont typeface="Arial" charset="0"/>
              <a:buNone/>
              <a:defRPr/>
            </a:pP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  <a:defRPr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&gt;&gt; M = zeros( m, m )</a:t>
            </a:r>
          </a:p>
          <a:p>
            <a:pPr lvl="2">
              <a:buFont typeface="Arial" charset="0"/>
              <a:buNone/>
              <a:defRPr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M =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     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CA" sz="12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0     0     0     0</a:t>
            </a:r>
            <a:endParaRPr lang="pl-PL" sz="12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 </a:t>
            </a: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CA" sz="12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     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CA" sz="1200" dirty="0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0     0</a:t>
            </a:r>
            <a:endParaRPr lang="en-CA" sz="12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     0     0     0     0    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0</a:t>
            </a:r>
            <a:endParaRPr lang="en-CA" sz="1200" dirty="0" smtClean="0">
              <a:solidFill>
                <a:srgbClr val="0070C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  <a:defRPr/>
            </a:pPr>
            <a:endParaRPr lang="en-CA" sz="1200" dirty="0" smtClean="0"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latin typeface="Consolas" pitchFamily="49" charset="0"/>
                <a:cs typeface="Consolas" pitchFamily="49" charset="0"/>
              </a:rPr>
              <a:t>	&gt;&gt; b = zeros( m, 1 )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b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=</a:t>
            </a: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  <a:endParaRPr lang="en-CA" sz="12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  <a:endParaRPr lang="en-CA" sz="12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  <a:endParaRPr lang="en-CA" sz="12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  <a:endParaRPr lang="en-CA" sz="1200" dirty="0" smtClean="0">
              <a:solidFill>
                <a:prstClr val="black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CA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pl-PL" sz="1200" dirty="0" smtClean="0">
                <a:solidFill>
                  <a:prstClr val="black"/>
                </a:solidFill>
                <a:latin typeface="Consolas" pitchFamily="49" charset="0"/>
                <a:cs typeface="Consolas" pitchFamily="49" charset="0"/>
              </a:rPr>
              <a:t>     0</a:t>
            </a:r>
          </a:p>
          <a:p>
            <a:pPr lvl="2">
              <a:buFont typeface="Arial" charset="0"/>
              <a:buNone/>
              <a:defRPr/>
            </a:pPr>
            <a:endParaRPr lang="en-CA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Creating the System of Linear Equations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How do we update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M</a:t>
            </a:r>
            <a:r>
              <a:rPr lang="en-CA" smtClean="0">
                <a:latin typeface="Arial" charset="0"/>
                <a:cs typeface="Arial" charset="0"/>
              </a:rPr>
              <a:t> and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b</a:t>
            </a:r>
            <a:r>
              <a:rPr lang="en-CA" smtClean="0">
                <a:latin typeface="Arial" charset="0"/>
                <a:cs typeface="Arial" charset="0"/>
              </a:rPr>
              <a:t>?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&gt;&gt; c = w_to_u(:, </a:t>
            </a:r>
            <a:r>
              <a:rPr lang="en-CA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pl-PL" sz="1200" b="1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endParaRPr lang="pl-PL" sz="12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6" name="TextBox 4"/>
          <p:cNvSpPr txBox="1">
            <a:spLocks noChangeArrowheads="1"/>
          </p:cNvSpPr>
          <p:nvPr/>
        </p:nvSpPr>
        <p:spPr bwMode="auto">
          <a:xfrm>
            <a:off x="6084888" y="2125663"/>
            <a:ext cx="273367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de-DE" sz="1200">
                <a:latin typeface="Consolas" pitchFamily="49" charset="0"/>
                <a:cs typeface="Consolas" pitchFamily="49" charset="0"/>
              </a:rPr>
              <a:t>     5     5     5     5     5</a:t>
            </a:r>
          </a:p>
          <a:p>
            <a:r>
              <a:rPr lang="de-DE" sz="1200">
                <a:latin typeface="Consolas" pitchFamily="49" charset="0"/>
                <a:cs typeface="Consolas" pitchFamily="49" charset="0"/>
              </a:rPr>
              <a:t>    NaN  </a:t>
            </a:r>
            <a:r>
              <a:rPr lang="de-DE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de-DE" sz="1200">
                <a:latin typeface="Consolas" pitchFamily="49" charset="0"/>
                <a:cs typeface="Consolas" pitchFamily="49" charset="0"/>
              </a:rPr>
              <a:t>-Inf  -Inf    1</a:t>
            </a:r>
          </a:p>
          <a:p>
            <a:r>
              <a:rPr lang="de-DE" sz="1200">
                <a:latin typeface="Consolas" pitchFamily="49" charset="0"/>
                <a:cs typeface="Consolas" pitchFamily="49" charset="0"/>
              </a:rPr>
              <a:t>    NaN  -Inf    9   -Inf    1</a:t>
            </a:r>
          </a:p>
          <a:p>
            <a:r>
              <a:rPr lang="de-DE" sz="1200">
                <a:latin typeface="Consolas" pitchFamily="49" charset="0"/>
                <a:cs typeface="Consolas" pitchFamily="49" charset="0"/>
              </a:rPr>
              <a:t>     1     1     1     1     1</a:t>
            </a:r>
            <a:endParaRPr lang="en-CA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7" name="TextBox 5"/>
          <p:cNvSpPr txBox="1">
            <a:spLocks noChangeArrowheads="1"/>
          </p:cNvSpPr>
          <p:nvPr/>
        </p:nvSpPr>
        <p:spPr bwMode="auto">
          <a:xfrm>
            <a:off x="6084888" y="5084763"/>
            <a:ext cx="27320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0     1     2     3     0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0     4     0     5     0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0358" name="TextBox 6"/>
          <p:cNvSpPr txBox="1">
            <a:spLocks noChangeArrowheads="1"/>
          </p:cNvSpPr>
          <p:nvPr/>
        </p:nvSpPr>
        <p:spPr bwMode="auto">
          <a:xfrm>
            <a:off x="250825" y="4652963"/>
            <a:ext cx="27336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0     0     0     0     0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359" name="TextBox 7"/>
          <p:cNvSpPr txBox="1">
            <a:spLocks noChangeArrowheads="1"/>
          </p:cNvSpPr>
          <p:nvPr/>
        </p:nvSpPr>
        <p:spPr bwMode="auto">
          <a:xfrm>
            <a:off x="3517900" y="4652963"/>
            <a:ext cx="693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0360" name="TextBox 8"/>
          <p:cNvSpPr txBox="1">
            <a:spLocks noChangeArrowheads="1"/>
          </p:cNvSpPr>
          <p:nvPr/>
        </p:nvSpPr>
        <p:spPr bwMode="auto">
          <a:xfrm>
            <a:off x="6084888" y="3719513"/>
            <a:ext cx="24780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96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&gt;&gt; c = w_to_u(:, </a:t>
            </a:r>
            <a:r>
              <a:rPr lang="en-CA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2</a:t>
            </a:r>
            <a:endParaRPr lang="pl-PL" sz="1200" b="1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	The neighbouring points are at</a:t>
            </a:r>
            <a:endParaRPr lang="pl-PL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c + [-1  0]';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c + [ 1  0]';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 + [ 0 -1]';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c + [ 0  1]';</a:t>
            </a:r>
          </a:p>
        </p:txBody>
      </p:sp>
      <p:sp>
        <p:nvSpPr>
          <p:cNvPr id="101380" name="TextBox 4"/>
          <p:cNvSpPr txBox="1">
            <a:spLocks noChangeArrowheads="1"/>
          </p:cNvSpPr>
          <p:nvPr/>
        </p:nvSpPr>
        <p:spPr bwMode="auto">
          <a:xfrm>
            <a:off x="6084888" y="2125663"/>
            <a:ext cx="28178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5     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5     5     5</a:t>
            </a:r>
          </a:p>
          <a:p>
            <a:r>
              <a:rPr lang="pl-PL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9</a:t>
            </a:r>
            <a:r>
              <a:rPr lang="en-CA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01381" name="TextBox 5"/>
          <p:cNvSpPr txBox="1">
            <a:spLocks noChangeArrowheads="1"/>
          </p:cNvSpPr>
          <p:nvPr/>
        </p:nvSpPr>
        <p:spPr bwMode="auto">
          <a:xfrm>
            <a:off x="6084888" y="5084763"/>
            <a:ext cx="27320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0     1     2     3     0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0     4     0     5     0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1382" name="TextBox 7"/>
          <p:cNvSpPr txBox="1">
            <a:spLocks noChangeArrowheads="1"/>
          </p:cNvSpPr>
          <p:nvPr/>
        </p:nvSpPr>
        <p:spPr bwMode="auto">
          <a:xfrm>
            <a:off x="3517900" y="4652963"/>
            <a:ext cx="693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1383" name="TextBox 8"/>
          <p:cNvSpPr txBox="1">
            <a:spLocks noChangeArrowheads="1"/>
          </p:cNvSpPr>
          <p:nvPr/>
        </p:nvSpPr>
        <p:spPr bwMode="auto">
          <a:xfrm>
            <a:off x="6084888" y="3719513"/>
            <a:ext cx="24780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101384" name="TextBox 6"/>
          <p:cNvSpPr txBox="1">
            <a:spLocks noChangeArrowheads="1"/>
          </p:cNvSpPr>
          <p:nvPr/>
        </p:nvSpPr>
        <p:spPr bwMode="auto">
          <a:xfrm>
            <a:off x="250825" y="4652963"/>
            <a:ext cx="27336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0     0     0     0     0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97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Given the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unknown point, if a neighbouring point is: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An insulated boundary (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NaN</a:t>
            </a:r>
            <a:r>
              <a:rPr lang="en-CA" dirty="0" smtClean="0">
                <a:latin typeface="Arial" charset="0"/>
                <a:cs typeface="Arial" charset="0"/>
              </a:rPr>
              <a:t>):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Do nothing!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 </a:t>
            </a:r>
            <a:r>
              <a:rPr lang="en-CA" dirty="0" err="1" smtClean="0">
                <a:latin typeface="Arial" charset="0"/>
                <a:cs typeface="Arial" charset="0"/>
              </a:rPr>
              <a:t>Dirichlet</a:t>
            </a:r>
            <a:r>
              <a:rPr lang="en-CA" dirty="0" smtClean="0">
                <a:latin typeface="Arial" charset="0"/>
                <a:cs typeface="Arial" charset="0"/>
              </a:rPr>
              <a:t> boundary condition: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Subtract 1 from the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baseline="30000" dirty="0" smtClean="0">
                <a:latin typeface="Arial" charset="0"/>
                <a:cs typeface="Arial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diagonal entry of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M</a:t>
            </a:r>
            <a:r>
              <a:rPr lang="en-CA" dirty="0" smtClean="0">
                <a:latin typeface="Arial" charset="0"/>
                <a:cs typeface="Arial" charset="0"/>
              </a:rPr>
              <a:t>, and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Subtract the value from the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entry of the vector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b</a:t>
            </a:r>
            <a:endParaRPr lang="en-CA" dirty="0" smtClean="0">
              <a:latin typeface="Arial" charset="0"/>
              <a:cs typeface="Arial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Another unknown (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-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Inf</a:t>
            </a:r>
            <a:r>
              <a:rPr lang="en-CA" dirty="0" smtClean="0">
                <a:latin typeface="Arial" charset="0"/>
                <a:cs typeface="Arial" charset="0"/>
              </a:rPr>
              <a:t>) point (say the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unknown)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Subtract 1 from the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baseline="30000" dirty="0" smtClean="0">
                <a:latin typeface="Arial" charset="0"/>
                <a:cs typeface="Arial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diagonal entry of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M</a:t>
            </a:r>
            <a:r>
              <a:rPr lang="en-CA" dirty="0" smtClean="0">
                <a:latin typeface="Arial" charset="0"/>
                <a:cs typeface="Arial" charset="0"/>
              </a:rPr>
              <a:t>, and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Add 1 to the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baseline="30000" dirty="0" smtClean="0">
                <a:latin typeface="Arial" charset="0"/>
                <a:cs typeface="Arial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entry of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M</a:t>
            </a: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Approximating the Solution</a:t>
            </a:r>
          </a:p>
        </p:txBody>
      </p:sp>
      <p:sp>
        <p:nvSpPr>
          <p:cNvPr id="10342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Focusing on the first point </a:t>
            </a:r>
            <a:r>
              <a:rPr lang="en-CA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, we note that it is at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&gt;&gt; c = w_to_u(:, </a:t>
            </a:r>
            <a:r>
              <a:rPr lang="en-CA" sz="1200" b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c =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200" smtClean="0">
                <a:latin typeface="Consolas" pitchFamily="49" charset="0"/>
                <a:cs typeface="Consolas" pitchFamily="49" charset="0"/>
              </a:rPr>
              <a:t>    2</a:t>
            </a:r>
            <a:endParaRPr lang="pl-PL" sz="120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	The first point is </a:t>
            </a:r>
            <a:r>
              <a:rPr lang="en-CA" b="1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 and not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–∞</a:t>
            </a: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:  update </a:t>
            </a:r>
            <a:r>
              <a:rPr lang="en-CA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CA" smtClean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CA" b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pl-PL" b="1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&gt;&gt; p = c + [-1  0]';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p =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  1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  2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&gt;&gt; U(p(1), p(2))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en-CA" sz="1200" b="1" smtClean="0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    5 </a:t>
            </a:r>
          </a:p>
        </p:txBody>
      </p:sp>
      <p:sp>
        <p:nvSpPr>
          <p:cNvPr id="103428" name="TextBox 5"/>
          <p:cNvSpPr txBox="1">
            <a:spLocks noChangeArrowheads="1"/>
          </p:cNvSpPr>
          <p:nvPr/>
        </p:nvSpPr>
        <p:spPr bwMode="auto">
          <a:xfrm>
            <a:off x="6084888" y="5084763"/>
            <a:ext cx="27320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u_to_w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0     1     2     3     0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0     4     0     5     0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0     0     0     0     0</a:t>
            </a:r>
          </a:p>
        </p:txBody>
      </p:sp>
      <p:sp>
        <p:nvSpPr>
          <p:cNvPr id="103429" name="TextBox 7"/>
          <p:cNvSpPr txBox="1">
            <a:spLocks noChangeArrowheads="1"/>
          </p:cNvSpPr>
          <p:nvPr/>
        </p:nvSpPr>
        <p:spPr bwMode="auto">
          <a:xfrm>
            <a:off x="3517900" y="4652963"/>
            <a:ext cx="6937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b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-5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103430" name="TextBox 8"/>
          <p:cNvSpPr txBox="1">
            <a:spLocks noChangeArrowheads="1"/>
          </p:cNvSpPr>
          <p:nvPr/>
        </p:nvSpPr>
        <p:spPr bwMode="auto">
          <a:xfrm>
            <a:off x="6084888" y="3719513"/>
            <a:ext cx="24780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w_to_u =</a:t>
            </a: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2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2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3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2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4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...</a:t>
            </a:r>
          </a:p>
        </p:txBody>
      </p:sp>
      <p:sp>
        <p:nvSpPr>
          <p:cNvPr id="103431" name="TextBox 4"/>
          <p:cNvSpPr txBox="1">
            <a:spLocks noChangeArrowheads="1"/>
          </p:cNvSpPr>
          <p:nvPr/>
        </p:nvSpPr>
        <p:spPr bwMode="auto">
          <a:xfrm>
            <a:off x="6084888" y="2125663"/>
            <a:ext cx="28178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l-PL" sz="120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5     </a:t>
            </a:r>
            <a:r>
              <a:rPr lang="pl-PL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5     5     5</a:t>
            </a:r>
          </a:p>
          <a:p>
            <a:r>
              <a:rPr lang="pl-PL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NaN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 b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-Inf 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NaN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</a:t>
            </a:r>
            <a:r>
              <a:rPr lang="pl-PL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9</a:t>
            </a:r>
            <a:r>
              <a:rPr lang="en-CA" sz="1200" b="1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-Inf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1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1</a:t>
            </a:r>
          </a:p>
        </p:txBody>
      </p:sp>
      <p:sp>
        <p:nvSpPr>
          <p:cNvPr id="103432" name="TextBox 6"/>
          <p:cNvSpPr txBox="1">
            <a:spLocks noChangeArrowheads="1"/>
          </p:cNvSpPr>
          <p:nvPr/>
        </p:nvSpPr>
        <p:spPr bwMode="auto">
          <a:xfrm>
            <a:off x="250825" y="4652963"/>
            <a:ext cx="28178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M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=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 b="1">
                <a:solidFill>
                  <a:srgbClr val="FF9900"/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    0     0     0     0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0     0     0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</a:p>
          <a:p>
            <a:r>
              <a:rPr lang="pl-PL" sz="1200">
                <a:latin typeface="Consolas" pitchFamily="49" charset="0"/>
                <a:cs typeface="Consolas" pitchFamily="49" charset="0"/>
              </a:rPr>
              <a:t>     0     0     0    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 0</a:t>
            </a:r>
            <a:r>
              <a:rPr lang="pl-PL" sz="1200">
                <a:latin typeface="Consolas" pitchFamily="49" charset="0"/>
                <a:cs typeface="Consolas" pitchFamily="49" charset="0"/>
              </a:rPr>
              <a:t>     0</a:t>
            </a:r>
            <a:endParaRPr lang="en-CA" sz="1200">
              <a:latin typeface="Consolas" pitchFamily="49" charset="0"/>
              <a:cs typeface="Consolas" pitchFamily="49" charset="0"/>
            </a:endParaRP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     0     0     0     0     0</a:t>
            </a:r>
            <a:endParaRPr lang="pl-PL" sz="120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99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CA" smtClean="0"/>
              <a:t>Laplace's Equation in 2 and 3 Dimensions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_Colour">
  <a:themeElements>
    <a:clrScheme name="Waterloo 1">
      <a:dk1>
        <a:sysClr val="windowText" lastClr="000000"/>
      </a:dk1>
      <a:lt1>
        <a:srgbClr val="FFFFFF"/>
      </a:lt1>
      <a:dk2>
        <a:srgbClr val="57068C"/>
      </a:dk2>
      <a:lt2>
        <a:srgbClr val="FFFFFF"/>
      </a:lt2>
      <a:accent1>
        <a:srgbClr val="0073CF"/>
      </a:accent1>
      <a:accent2>
        <a:srgbClr val="E98300"/>
      </a:accent2>
      <a:accent3>
        <a:srgbClr val="E0249A"/>
      </a:accent3>
      <a:accent4>
        <a:srgbClr val="009AA6"/>
      </a:accent4>
      <a:accent5>
        <a:srgbClr val="B6BF00"/>
      </a:accent5>
      <a:accent6>
        <a:srgbClr val="96172E"/>
      </a:accent6>
      <a:hlink>
        <a:srgbClr val="FECB00"/>
      </a:hlink>
      <a:folHlink>
        <a:srgbClr val="FECB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39137</TotalTime>
  <Words>3754</Words>
  <Application>Microsoft Office PowerPoint</Application>
  <PresentationFormat>On-screen Show (4:3)</PresentationFormat>
  <Paragraphs>1847</Paragraphs>
  <Slides>125</Slides>
  <Notes>46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125</vt:i4>
      </vt:variant>
    </vt:vector>
  </HeadingPairs>
  <TitlesOfParts>
    <vt:vector size="128" baseType="lpstr">
      <vt:lpstr>Engineering_Colour</vt:lpstr>
      <vt:lpstr>Equation</vt:lpstr>
      <vt:lpstr>MathType 6.0 Equation</vt:lpstr>
      <vt:lpstr>Laplace’s Equation in 2 and 3 Dimensions</vt:lpstr>
      <vt:lpstr>Outline</vt:lpstr>
      <vt:lpstr>Outcomes Based Learning Objectives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Motivating Example</vt:lpstr>
      <vt:lpstr>Finite-Element Equation</vt:lpstr>
      <vt:lpstr>Finite-Difference Equation</vt:lpstr>
      <vt:lpstr>Finite-Difference Equation</vt:lpstr>
      <vt:lpstr>Finite-Difference Equation</vt:lpstr>
      <vt:lpstr>Finite-Difference Equation</vt:lpstr>
      <vt:lpstr>Boundary Values</vt:lpstr>
      <vt:lpstr>Boundary Values</vt:lpstr>
      <vt:lpstr>Boundary Values</vt:lpstr>
      <vt:lpstr>Boundary Values</vt:lpstr>
      <vt:lpstr>Boundary Values</vt:lpstr>
      <vt:lpstr>The Laplacian Operator</vt:lpstr>
      <vt:lpstr>The Laplacian Operator</vt:lpstr>
      <vt:lpstr>The Laplacian Operator</vt:lpstr>
      <vt:lpstr>The Laplacian Operator</vt:lpstr>
      <vt:lpstr>The Laplacian Operator</vt:lpstr>
      <vt:lpstr>The Laplacian Operator</vt:lpstr>
      <vt:lpstr>The Laplacian Operator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</vt:lpstr>
      <vt:lpstr>Approximating a Solution in 3 Dimensions</vt:lpstr>
      <vt:lpstr>Irregular Domains</vt:lpstr>
      <vt:lpstr>Irregular Domains</vt:lpstr>
      <vt:lpstr>Irregular Domains</vt:lpstr>
      <vt:lpstr>Irregular Domains</vt:lpstr>
      <vt:lpstr>Irregular Domains</vt:lpstr>
      <vt:lpstr>Irregular Domains</vt:lpstr>
      <vt:lpstr>Finite Elements</vt:lpstr>
      <vt:lpstr>Initial and Boundary Conditions</vt:lpstr>
      <vt:lpstr>Initial and Boundary Conditions</vt:lpstr>
      <vt:lpstr>Initial and Boundary Conditions</vt:lpstr>
      <vt:lpstr>Boundary Conditions</vt:lpstr>
      <vt:lpstr>Boundary Conditions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Solutions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Approximating Insulated Boundaries</vt:lpstr>
      <vt:lpstr>Specifying Boundary Conditions</vt:lpstr>
      <vt:lpstr>Specifying Boundary Conditions</vt:lpstr>
      <vt:lpstr>Specifying Boundary Conditions</vt:lpstr>
      <vt:lpstr>Approximating the Solution</vt:lpstr>
      <vt:lpstr>Approximating the Solution</vt:lpstr>
      <vt:lpstr>Approximating the Solution</vt:lpstr>
      <vt:lpstr>Approximating the Solution</vt:lpstr>
      <vt:lpstr>Creating the System of Linear Equations</vt:lpstr>
      <vt:lpstr>Creating the System of Linear Equations</vt:lpstr>
      <vt:lpstr>Creating the System of Linear Equations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Approximating the Solution</vt:lpstr>
      <vt:lpstr>Another Example</vt:lpstr>
      <vt:lpstr>Another Example</vt:lpstr>
      <vt:lpstr>Solutions in 3D</vt:lpstr>
      <vt:lpstr>Solutions in 3D</vt:lpstr>
      <vt:lpstr>Solutions in 3D</vt:lpstr>
      <vt:lpstr>Solutions in 3D</vt:lpstr>
      <vt:lpstr>Solutions in 3D</vt:lpstr>
      <vt:lpstr>Laboratory 5</vt:lpstr>
      <vt:lpstr>Steps to the Problem</vt:lpstr>
      <vt:lpstr>Useful Matlab Commands</vt:lpstr>
      <vt:lpstr>Useful Matlab Commands</vt:lpstr>
      <vt:lpstr>Useful Matlab Commands</vt:lpstr>
      <vt:lpstr>Useful Matlab Commands</vt:lpstr>
      <vt:lpstr>Useful Matlab Commands</vt:lpstr>
      <vt:lpstr>Useful Matlab Commands</vt:lpstr>
      <vt:lpstr>Useful Matlab Commands</vt:lpstr>
      <vt:lpstr>Summary</vt:lpstr>
      <vt:lpstr>References</vt:lpstr>
    </vt:vector>
  </TitlesOfParts>
  <Company>University of Waterloo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Laplace's Equation in 2 and 3 Dimensions</dc:title>
  <dc:subject>2- and 3-D Laplace's equation</dc:subject>
  <dc:creator>Douglas Wilhelm Harder (dwharder@alumni.uwaterloo.ca)</dc:creator>
  <cp:lastModifiedBy>Douglas Wilhelm Harder</cp:lastModifiedBy>
  <cp:revision>3356</cp:revision>
  <cp:lastPrinted>2010-03-08T19:59:32Z</cp:lastPrinted>
  <dcterms:created xsi:type="dcterms:W3CDTF">2010-03-10T14:45:39Z</dcterms:created>
  <dcterms:modified xsi:type="dcterms:W3CDTF">2012-07-04T19:53:15Z</dcterms:modified>
</cp:coreProperties>
</file>